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18288000" cy="10287000"/>
  <p:notesSz cx="6858000" cy="9144000"/>
  <p:embeddedFontLst>
    <p:embeddedFont>
      <p:font typeface="Calibri" panose="020F0502020204030204" pitchFamily="34" charset="0"/>
      <p:regular r:id="rId29"/>
      <p:bold r:id="rId30"/>
      <p:italic r:id="rId31"/>
      <p:boldItalic r:id="rId32"/>
    </p:embeddedFont>
    <p:embeddedFont>
      <p:font typeface="Inter" panose="020B0604020202020204" charset="0"/>
      <p:regular r:id="rId33"/>
    </p:embeddedFont>
    <p:embeddedFont>
      <p:font typeface="Inter Bold" panose="020B0604020202020204" charset="0"/>
      <p:regular r:id="rId34"/>
      <p:bold r:id="rId35"/>
    </p:embeddedFont>
    <p:embeddedFont>
      <p:font typeface="Open Sans" panose="020B0606030504020204" pitchFamily="34" charset="0"/>
      <p:regular r:id="rId36"/>
      <p:bold r:id="rId37"/>
      <p:italic r:id="rId38"/>
      <p:boldItalic r:id="rId39"/>
    </p:embeddedFont>
    <p:embeddedFont>
      <p:font typeface="Open Sauce" panose="020B0604020202020204" charset="0"/>
      <p:regular r:id="rId40"/>
    </p:embeddedFont>
    <p:embeddedFont>
      <p:font typeface="Open Sauce Bold" panose="020B0604020202020204" charset="0"/>
      <p:regular r:id="rId41"/>
      <p:bold r:id="rId42"/>
    </p:embeddedFont>
    <p:embeddedFont>
      <p:font typeface="Poppins" panose="00000500000000000000" pitchFamily="2" charset="0"/>
      <p:regular r:id="rId43"/>
      <p:bold r:id="rId44"/>
      <p:italic r:id="rId45"/>
      <p:boldItalic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94649" autoAdjust="0"/>
  </p:normalViewPr>
  <p:slideViewPr>
    <p:cSldViewPr>
      <p:cViewPr varScale="1">
        <p:scale>
          <a:sx n="45" d="100"/>
          <a:sy n="45" d="100"/>
        </p:scale>
        <p:origin x="60" y="24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8.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11.svg>
</file>

<file path=ppt/media/image12.png>
</file>

<file path=ppt/media/image13.png>
</file>

<file path=ppt/media/image14.png>
</file>

<file path=ppt/media/image15.svg>
</file>

<file path=ppt/media/image16.png>
</file>

<file path=ppt/media/image17.png>
</file>

<file path=ppt/media/image18.svg>
</file>

<file path=ppt/media/image19.png>
</file>

<file path=ppt/media/image2.sv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svg>
</file>

<file path=ppt/media/image40.svg>
</file>

<file path=ppt/media/image41.png>
</file>

<file path=ppt/media/image42.svg>
</file>

<file path=ppt/media/image43.png>
</file>

<file path=ppt/media/image44.svg>
</file>

<file path=ppt/media/image45.png>
</file>

<file path=ppt/media/image46.png>
</file>

<file path=ppt/media/image47.svg>
</file>

<file path=ppt/media/image48.png>
</file>

<file path=ppt/media/image5.png>
</file>

<file path=ppt/media/image6.png>
</file>

<file path=ppt/media/image7.pn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11/20/2022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 Id="rId5" Type="http://schemas.openxmlformats.org/officeDocument/2006/relationships/image" Target="../media/image21.sv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7.xml"/><Relationship Id="rId5" Type="http://schemas.openxmlformats.org/officeDocument/2006/relationships/image" Target="../media/image36.svg"/><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38.svg"/><Relationship Id="rId2" Type="http://schemas.openxmlformats.org/officeDocument/2006/relationships/image" Target="../media/image37.png"/><Relationship Id="rId1" Type="http://schemas.openxmlformats.org/officeDocument/2006/relationships/slideLayout" Target="../slideLayouts/slideLayout7.xml"/><Relationship Id="rId5" Type="http://schemas.openxmlformats.org/officeDocument/2006/relationships/image" Target="../media/image21.sv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40.svg"/><Relationship Id="rId2" Type="http://schemas.openxmlformats.org/officeDocument/2006/relationships/image" Target="../media/image39.png"/><Relationship Id="rId1" Type="http://schemas.openxmlformats.org/officeDocument/2006/relationships/slideLayout" Target="../slideLayouts/slideLayout7.xml"/><Relationship Id="rId5" Type="http://schemas.openxmlformats.org/officeDocument/2006/relationships/image" Target="../media/image42.svg"/><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3" Type="http://schemas.openxmlformats.org/officeDocument/2006/relationships/image" Target="../media/image44.svg"/><Relationship Id="rId2" Type="http://schemas.openxmlformats.org/officeDocument/2006/relationships/image" Target="../media/image43.png"/><Relationship Id="rId1" Type="http://schemas.openxmlformats.org/officeDocument/2006/relationships/slideLayout" Target="../slideLayouts/slideLayout7.xml"/><Relationship Id="rId5" Type="http://schemas.openxmlformats.org/officeDocument/2006/relationships/image" Target="../media/image21.sv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7.svg"/><Relationship Id="rId2" Type="http://schemas.openxmlformats.org/officeDocument/2006/relationships/image" Target="../media/image46.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8.png"/><Relationship Id="rId5" Type="http://schemas.openxmlformats.org/officeDocument/2006/relationships/image" Target="../media/image44.svg"/><Relationship Id="rId4" Type="http://schemas.openxmlformats.org/officeDocument/2006/relationships/image" Target="../media/image43.png"/></Relationships>
</file>

<file path=ppt/slides/_rels/slide2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sv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15.sv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1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70236" y="4733414"/>
            <a:ext cx="18288000" cy="6016573"/>
          </a:xfrm>
          <a:prstGeom prst="rect">
            <a:avLst/>
          </a:prstGeom>
        </p:spPr>
      </p:pic>
      <p:pic>
        <p:nvPicPr>
          <p:cNvPr id="3" name="Picture 3"/>
          <p:cNvPicPr>
            <a:picLocks noChangeAspect="1"/>
          </p:cNvPicPr>
          <p:nvPr/>
        </p:nvPicPr>
        <p:blipFill>
          <a:blip r:embed="rId2">
            <a:alphaModFix amt="65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61381">
            <a:off x="-1091640" y="-1751528"/>
            <a:ext cx="19324426" cy="6357547"/>
          </a:xfrm>
          <a:prstGeom prst="rect">
            <a:avLst/>
          </a:prstGeom>
        </p:spPr>
      </p:pic>
      <p:sp>
        <p:nvSpPr>
          <p:cNvPr id="4" name="TextBox 4"/>
          <p:cNvSpPr txBox="1"/>
          <p:nvPr/>
        </p:nvSpPr>
        <p:spPr>
          <a:xfrm>
            <a:off x="1028700" y="3947986"/>
            <a:ext cx="5887749" cy="447675"/>
          </a:xfrm>
          <a:prstGeom prst="rect">
            <a:avLst/>
          </a:prstGeom>
        </p:spPr>
        <p:txBody>
          <a:bodyPr lIns="0" tIns="0" rIns="0" bIns="0" rtlCol="0" anchor="t">
            <a:spAutoFit/>
          </a:bodyPr>
          <a:lstStyle/>
          <a:p>
            <a:pPr>
              <a:lnSpc>
                <a:spcPts val="3599"/>
              </a:lnSpc>
            </a:pPr>
            <a:endParaRPr/>
          </a:p>
        </p:txBody>
      </p:sp>
      <p:sp>
        <p:nvSpPr>
          <p:cNvPr id="5" name="TextBox 5"/>
          <p:cNvSpPr txBox="1"/>
          <p:nvPr/>
        </p:nvSpPr>
        <p:spPr>
          <a:xfrm>
            <a:off x="1624960" y="3613341"/>
            <a:ext cx="5887749" cy="447675"/>
          </a:xfrm>
          <a:prstGeom prst="rect">
            <a:avLst/>
          </a:prstGeom>
        </p:spPr>
        <p:txBody>
          <a:bodyPr lIns="0" tIns="0" rIns="0" bIns="0" rtlCol="0" anchor="t">
            <a:spAutoFit/>
          </a:bodyPr>
          <a:lstStyle/>
          <a:p>
            <a:pPr>
              <a:lnSpc>
                <a:spcPts val="3599"/>
              </a:lnSpc>
            </a:pPr>
            <a:endParaRPr/>
          </a:p>
        </p:txBody>
      </p:sp>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9144000" y="2606336"/>
            <a:ext cx="2198050" cy="1374780"/>
          </a:xfrm>
          <a:prstGeom prst="rect">
            <a:avLst/>
          </a:prstGeom>
        </p:spPr>
      </p:pic>
      <p:pic>
        <p:nvPicPr>
          <p:cNvPr id="7" name="Picture 7"/>
          <p:cNvPicPr>
            <a:picLocks noChangeAspect="1"/>
          </p:cNvPicPr>
          <p:nvPr/>
        </p:nvPicPr>
        <p:blipFill>
          <a:blip r:embed="rId6"/>
          <a:srcRect/>
          <a:stretch>
            <a:fillRect/>
          </a:stretch>
        </p:blipFill>
        <p:spPr>
          <a:xfrm>
            <a:off x="15861560" y="-331806"/>
            <a:ext cx="2135046" cy="2135046"/>
          </a:xfrm>
          <a:prstGeom prst="rect">
            <a:avLst/>
          </a:prstGeom>
        </p:spPr>
      </p:pic>
      <p:pic>
        <p:nvPicPr>
          <p:cNvPr id="8" name="Picture 8"/>
          <p:cNvPicPr>
            <a:picLocks noChangeAspect="1"/>
          </p:cNvPicPr>
          <p:nvPr/>
        </p:nvPicPr>
        <p:blipFill>
          <a:blip r:embed="rId7"/>
          <a:srcRect b="10361"/>
          <a:stretch>
            <a:fillRect/>
          </a:stretch>
        </p:blipFill>
        <p:spPr>
          <a:xfrm>
            <a:off x="423303" y="400272"/>
            <a:ext cx="4629518" cy="670890"/>
          </a:xfrm>
          <a:prstGeom prst="rect">
            <a:avLst/>
          </a:prstGeom>
        </p:spPr>
      </p:pic>
      <p:pic>
        <p:nvPicPr>
          <p:cNvPr id="9" name="Picture 9"/>
          <p:cNvPicPr>
            <a:picLocks noChangeAspect="1"/>
          </p:cNvPicPr>
          <p:nvPr/>
        </p:nvPicPr>
        <p:blipFill>
          <a:blip r:embed="rId8"/>
          <a:srcRect t="31954" b="29994"/>
          <a:stretch>
            <a:fillRect/>
          </a:stretch>
        </p:blipFill>
        <p:spPr>
          <a:xfrm>
            <a:off x="6339304" y="3484226"/>
            <a:ext cx="5949864" cy="2263985"/>
          </a:xfrm>
          <a:prstGeom prst="rect">
            <a:avLst/>
          </a:prstGeom>
        </p:spPr>
      </p:pic>
      <p:sp>
        <p:nvSpPr>
          <p:cNvPr id="10" name="TextBox 10"/>
          <p:cNvSpPr txBox="1"/>
          <p:nvPr/>
        </p:nvSpPr>
        <p:spPr>
          <a:xfrm>
            <a:off x="5148486" y="5938711"/>
            <a:ext cx="7991029" cy="809625"/>
          </a:xfrm>
          <a:prstGeom prst="rect">
            <a:avLst/>
          </a:prstGeom>
        </p:spPr>
        <p:txBody>
          <a:bodyPr lIns="0" tIns="0" rIns="0" bIns="0" rtlCol="0" anchor="t">
            <a:spAutoFit/>
          </a:bodyPr>
          <a:lstStyle/>
          <a:p>
            <a:pPr algn="ctr">
              <a:lnSpc>
                <a:spcPts val="6382"/>
              </a:lnSpc>
              <a:spcBef>
                <a:spcPct val="0"/>
              </a:spcBef>
            </a:pPr>
            <a:r>
              <a:rPr lang="en-US" sz="5318">
                <a:solidFill>
                  <a:srgbClr val="4F008C"/>
                </a:solidFill>
                <a:latin typeface="Inter Bold"/>
              </a:rPr>
              <a:t>Bigger Then Data (BTD) </a:t>
            </a:r>
          </a:p>
        </p:txBody>
      </p:sp>
      <p:sp>
        <p:nvSpPr>
          <p:cNvPr id="11" name="TextBox 11"/>
          <p:cNvSpPr txBox="1"/>
          <p:nvPr/>
        </p:nvSpPr>
        <p:spPr>
          <a:xfrm>
            <a:off x="2466427" y="7477084"/>
            <a:ext cx="4979294" cy="455845"/>
          </a:xfrm>
          <a:prstGeom prst="rect">
            <a:avLst/>
          </a:prstGeom>
        </p:spPr>
        <p:txBody>
          <a:bodyPr lIns="0" tIns="0" rIns="0" bIns="0" rtlCol="0" anchor="t">
            <a:spAutoFit/>
          </a:bodyPr>
          <a:lstStyle/>
          <a:p>
            <a:pPr marL="594037" lvl="1" indent="-297018">
              <a:lnSpc>
                <a:spcPts val="3301"/>
              </a:lnSpc>
              <a:buFont typeface="Arial"/>
              <a:buChar char="•"/>
            </a:pPr>
            <a:r>
              <a:rPr lang="en-US" sz="2751">
                <a:solidFill>
                  <a:srgbClr val="181149"/>
                </a:solidFill>
                <a:latin typeface="Poppins"/>
              </a:rPr>
              <a:t>Abdullah Alhuwaishel</a:t>
            </a:r>
          </a:p>
        </p:txBody>
      </p:sp>
      <p:grpSp>
        <p:nvGrpSpPr>
          <p:cNvPr id="12" name="Group 12"/>
          <p:cNvGrpSpPr/>
          <p:nvPr/>
        </p:nvGrpSpPr>
        <p:grpSpPr>
          <a:xfrm>
            <a:off x="-1898603" y="9550979"/>
            <a:ext cx="22425679" cy="1472042"/>
            <a:chOff x="0" y="0"/>
            <a:chExt cx="10060796" cy="660400"/>
          </a:xfrm>
        </p:grpSpPr>
        <p:sp>
          <p:nvSpPr>
            <p:cNvPr id="13" name="Freeform 1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sp>
        <p:nvSpPr>
          <p:cNvPr id="14" name="TextBox 14"/>
          <p:cNvSpPr txBox="1"/>
          <p:nvPr/>
        </p:nvSpPr>
        <p:spPr>
          <a:xfrm>
            <a:off x="4568834" y="8086058"/>
            <a:ext cx="4979294" cy="455845"/>
          </a:xfrm>
          <a:prstGeom prst="rect">
            <a:avLst/>
          </a:prstGeom>
        </p:spPr>
        <p:txBody>
          <a:bodyPr lIns="0" tIns="0" rIns="0" bIns="0" rtlCol="0" anchor="t">
            <a:spAutoFit/>
          </a:bodyPr>
          <a:lstStyle/>
          <a:p>
            <a:pPr marL="594037" lvl="1" indent="-297018">
              <a:lnSpc>
                <a:spcPts val="3301"/>
              </a:lnSpc>
              <a:buFont typeface="Arial"/>
              <a:buChar char="•"/>
            </a:pPr>
            <a:r>
              <a:rPr lang="en-US" sz="2751">
                <a:solidFill>
                  <a:srgbClr val="181149"/>
                </a:solidFill>
                <a:latin typeface="Poppins"/>
              </a:rPr>
              <a:t>Mahmoud Alhassan</a:t>
            </a:r>
          </a:p>
        </p:txBody>
      </p:sp>
      <p:sp>
        <p:nvSpPr>
          <p:cNvPr id="15" name="TextBox 15"/>
          <p:cNvSpPr txBox="1"/>
          <p:nvPr/>
        </p:nvSpPr>
        <p:spPr>
          <a:xfrm>
            <a:off x="7445721" y="7494728"/>
            <a:ext cx="4979294" cy="455845"/>
          </a:xfrm>
          <a:prstGeom prst="rect">
            <a:avLst/>
          </a:prstGeom>
        </p:spPr>
        <p:txBody>
          <a:bodyPr lIns="0" tIns="0" rIns="0" bIns="0" rtlCol="0" anchor="t">
            <a:spAutoFit/>
          </a:bodyPr>
          <a:lstStyle/>
          <a:p>
            <a:pPr marL="594037" lvl="1" indent="-297018">
              <a:lnSpc>
                <a:spcPts val="3301"/>
              </a:lnSpc>
              <a:buFont typeface="Arial"/>
              <a:buChar char="•"/>
            </a:pPr>
            <a:r>
              <a:rPr lang="en-US" sz="2751">
                <a:solidFill>
                  <a:srgbClr val="181149"/>
                </a:solidFill>
                <a:latin typeface="Poppins"/>
              </a:rPr>
              <a:t>Jumana Almussa</a:t>
            </a:r>
          </a:p>
        </p:txBody>
      </p:sp>
      <p:sp>
        <p:nvSpPr>
          <p:cNvPr id="16" name="TextBox 16"/>
          <p:cNvSpPr txBox="1"/>
          <p:nvPr/>
        </p:nvSpPr>
        <p:spPr>
          <a:xfrm>
            <a:off x="9548128" y="8086058"/>
            <a:ext cx="4979294" cy="455845"/>
          </a:xfrm>
          <a:prstGeom prst="rect">
            <a:avLst/>
          </a:prstGeom>
        </p:spPr>
        <p:txBody>
          <a:bodyPr lIns="0" tIns="0" rIns="0" bIns="0" rtlCol="0" anchor="t">
            <a:spAutoFit/>
          </a:bodyPr>
          <a:lstStyle/>
          <a:p>
            <a:pPr marL="594037" lvl="1" indent="-297018">
              <a:lnSpc>
                <a:spcPts val="3301"/>
              </a:lnSpc>
              <a:buFont typeface="Arial"/>
              <a:buChar char="•"/>
            </a:pPr>
            <a:r>
              <a:rPr lang="en-US" sz="2751">
                <a:solidFill>
                  <a:srgbClr val="181149"/>
                </a:solidFill>
                <a:latin typeface="Poppins"/>
              </a:rPr>
              <a:t>Amjad Almusallam </a:t>
            </a:r>
          </a:p>
        </p:txBody>
      </p:sp>
      <p:sp>
        <p:nvSpPr>
          <p:cNvPr id="17" name="TextBox 17"/>
          <p:cNvSpPr txBox="1"/>
          <p:nvPr/>
        </p:nvSpPr>
        <p:spPr>
          <a:xfrm>
            <a:off x="11740871" y="7477084"/>
            <a:ext cx="4979294" cy="455845"/>
          </a:xfrm>
          <a:prstGeom prst="rect">
            <a:avLst/>
          </a:prstGeom>
        </p:spPr>
        <p:txBody>
          <a:bodyPr lIns="0" tIns="0" rIns="0" bIns="0" rtlCol="0" anchor="t">
            <a:spAutoFit/>
          </a:bodyPr>
          <a:lstStyle/>
          <a:p>
            <a:pPr marL="594037" lvl="1" indent="-297018">
              <a:lnSpc>
                <a:spcPts val="3301"/>
              </a:lnSpc>
              <a:buFont typeface="Arial"/>
              <a:buChar char="•"/>
            </a:pPr>
            <a:r>
              <a:rPr lang="en-US" sz="2751">
                <a:solidFill>
                  <a:srgbClr val="181149"/>
                </a:solidFill>
                <a:latin typeface="Poppins"/>
              </a:rPr>
              <a:t>Afnan Alzahrani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195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4" name="Group 4"/>
          <p:cNvGrpSpPr/>
          <p:nvPr/>
        </p:nvGrpSpPr>
        <p:grpSpPr>
          <a:xfrm>
            <a:off x="-2323868" y="-7671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6" name="Picture 6"/>
          <p:cNvPicPr>
            <a:picLocks noChangeAspect="1"/>
          </p:cNvPicPr>
          <p:nvPr/>
        </p:nvPicPr>
        <p:blipFill>
          <a:blip r:embed="rId2"/>
          <a:srcRect t="3267" r="1937" b="2638"/>
          <a:stretch>
            <a:fillRect/>
          </a:stretch>
        </p:blipFill>
        <p:spPr>
          <a:xfrm>
            <a:off x="1028700" y="1028700"/>
            <a:ext cx="16225219" cy="913844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195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4" name="Group 4"/>
          <p:cNvGrpSpPr/>
          <p:nvPr/>
        </p:nvGrpSpPr>
        <p:grpSpPr>
          <a:xfrm>
            <a:off x="-2323868" y="-7671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6" name="Picture 6"/>
          <p:cNvPicPr>
            <a:picLocks noChangeAspect="1"/>
          </p:cNvPicPr>
          <p:nvPr/>
        </p:nvPicPr>
        <p:blipFill>
          <a:blip r:embed="rId2"/>
          <a:srcRect/>
          <a:stretch>
            <a:fillRect/>
          </a:stretch>
        </p:blipFill>
        <p:spPr>
          <a:xfrm>
            <a:off x="1028700" y="2304498"/>
            <a:ext cx="16582264" cy="7385987"/>
          </a:xfrm>
          <a:prstGeom prst="rect">
            <a:avLst/>
          </a:prstGeom>
        </p:spPr>
      </p:pic>
      <p:sp>
        <p:nvSpPr>
          <p:cNvPr id="7" name="TextBox 7"/>
          <p:cNvSpPr txBox="1"/>
          <p:nvPr/>
        </p:nvSpPr>
        <p:spPr>
          <a:xfrm>
            <a:off x="4118138" y="1503224"/>
            <a:ext cx="9541669" cy="490855"/>
          </a:xfrm>
          <a:prstGeom prst="rect">
            <a:avLst/>
          </a:prstGeom>
        </p:spPr>
        <p:txBody>
          <a:bodyPr lIns="0" tIns="0" rIns="0" bIns="0" rtlCol="0" anchor="t">
            <a:spAutoFit/>
          </a:bodyPr>
          <a:lstStyle/>
          <a:p>
            <a:pPr algn="ctr">
              <a:lnSpc>
                <a:spcPts val="3919"/>
              </a:lnSpc>
              <a:spcBef>
                <a:spcPct val="0"/>
              </a:spcBef>
            </a:pPr>
            <a:r>
              <a:rPr lang="en-US" sz="2799">
                <a:solidFill>
                  <a:srgbClr val="8A8AA5"/>
                </a:solidFill>
                <a:latin typeface="Open Sauce"/>
              </a:rPr>
              <a:t>The percentage of movies and series that STC-TV have.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195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4" name="Group 4"/>
          <p:cNvGrpSpPr/>
          <p:nvPr/>
        </p:nvGrpSpPr>
        <p:grpSpPr>
          <a:xfrm>
            <a:off x="-2323868" y="-7671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6" name="Picture 6"/>
          <p:cNvPicPr>
            <a:picLocks noChangeAspect="1"/>
          </p:cNvPicPr>
          <p:nvPr/>
        </p:nvPicPr>
        <p:blipFill>
          <a:blip r:embed="rId2"/>
          <a:srcRect/>
          <a:stretch>
            <a:fillRect/>
          </a:stretch>
        </p:blipFill>
        <p:spPr>
          <a:xfrm>
            <a:off x="772822" y="1234398"/>
            <a:ext cx="17515178" cy="839428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195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4" name="Group 4"/>
          <p:cNvGrpSpPr/>
          <p:nvPr/>
        </p:nvGrpSpPr>
        <p:grpSpPr>
          <a:xfrm>
            <a:off x="-2323868" y="-7671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6" name="Picture 6"/>
          <p:cNvPicPr>
            <a:picLocks noChangeAspect="1"/>
          </p:cNvPicPr>
          <p:nvPr/>
        </p:nvPicPr>
        <p:blipFill>
          <a:blip r:embed="rId2"/>
          <a:srcRect b="1765"/>
          <a:stretch>
            <a:fillRect/>
          </a:stretch>
        </p:blipFill>
        <p:spPr>
          <a:xfrm>
            <a:off x="0" y="3046677"/>
            <a:ext cx="18768595" cy="58710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195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4" name="Group 4"/>
          <p:cNvGrpSpPr/>
          <p:nvPr/>
        </p:nvGrpSpPr>
        <p:grpSpPr>
          <a:xfrm>
            <a:off x="-2323868" y="-7671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6" name="Picture 6"/>
          <p:cNvPicPr>
            <a:picLocks noChangeAspect="1"/>
          </p:cNvPicPr>
          <p:nvPr/>
        </p:nvPicPr>
        <p:blipFill>
          <a:blip r:embed="rId2"/>
          <a:srcRect/>
          <a:stretch>
            <a:fillRect/>
          </a:stretch>
        </p:blipFill>
        <p:spPr>
          <a:xfrm>
            <a:off x="1028700" y="1435036"/>
            <a:ext cx="16922755" cy="853996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195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4" name="Group 4"/>
          <p:cNvGrpSpPr/>
          <p:nvPr/>
        </p:nvGrpSpPr>
        <p:grpSpPr>
          <a:xfrm>
            <a:off x="-2323868" y="-7671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6" name="Picture 6"/>
          <p:cNvPicPr>
            <a:picLocks noChangeAspect="1"/>
          </p:cNvPicPr>
          <p:nvPr/>
        </p:nvPicPr>
        <p:blipFill>
          <a:blip r:embed="rId2"/>
          <a:srcRect/>
          <a:stretch>
            <a:fillRect/>
          </a:stretch>
        </p:blipFill>
        <p:spPr>
          <a:xfrm>
            <a:off x="1221456" y="1200777"/>
            <a:ext cx="16563970" cy="882740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195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4" name="Group 4"/>
          <p:cNvGrpSpPr/>
          <p:nvPr/>
        </p:nvGrpSpPr>
        <p:grpSpPr>
          <a:xfrm>
            <a:off x="-2323868" y="-7671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6" name="Picture 6"/>
          <p:cNvPicPr>
            <a:picLocks noChangeAspect="1"/>
          </p:cNvPicPr>
          <p:nvPr/>
        </p:nvPicPr>
        <p:blipFill>
          <a:blip r:embed="rId2"/>
          <a:srcRect/>
          <a:stretch>
            <a:fillRect/>
          </a:stretch>
        </p:blipFill>
        <p:spPr>
          <a:xfrm>
            <a:off x="7111720" y="1028700"/>
            <a:ext cx="8750885" cy="8796622"/>
          </a:xfrm>
          <a:prstGeom prst="rect">
            <a:avLst/>
          </a:prstGeom>
        </p:spPr>
      </p:pic>
      <p:sp>
        <p:nvSpPr>
          <p:cNvPr id="7" name="TextBox 7"/>
          <p:cNvSpPr txBox="1"/>
          <p:nvPr/>
        </p:nvSpPr>
        <p:spPr>
          <a:xfrm>
            <a:off x="1041034" y="5019675"/>
            <a:ext cx="5049292" cy="1151689"/>
          </a:xfrm>
          <a:prstGeom prst="rect">
            <a:avLst/>
          </a:prstGeom>
        </p:spPr>
        <p:txBody>
          <a:bodyPr lIns="0" tIns="0" rIns="0" bIns="0" rtlCol="0" anchor="t">
            <a:spAutoFit/>
          </a:bodyPr>
          <a:lstStyle/>
          <a:p>
            <a:pPr algn="ctr">
              <a:lnSpc>
                <a:spcPts val="9496"/>
              </a:lnSpc>
              <a:spcBef>
                <a:spcPct val="0"/>
              </a:spcBef>
            </a:pPr>
            <a:r>
              <a:rPr lang="en-US" sz="6782">
                <a:solidFill>
                  <a:srgbClr val="4E008C"/>
                </a:solidFill>
                <a:latin typeface="Open Sauce Bold"/>
              </a:rPr>
              <a:t>Word cloud</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195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4" name="Group 4"/>
          <p:cNvGrpSpPr/>
          <p:nvPr/>
        </p:nvGrpSpPr>
        <p:grpSpPr>
          <a:xfrm>
            <a:off x="-2323868" y="-7671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950507" flipH="1">
            <a:off x="11289592" y="-2937221"/>
            <a:ext cx="8736281" cy="8706516"/>
          </a:xfrm>
          <a:prstGeom prst="rect">
            <a:avLst/>
          </a:prstGeom>
        </p:spPr>
      </p:pic>
      <p:grpSp>
        <p:nvGrpSpPr>
          <p:cNvPr id="7" name="Group 7"/>
          <p:cNvGrpSpPr/>
          <p:nvPr/>
        </p:nvGrpSpPr>
        <p:grpSpPr>
          <a:xfrm>
            <a:off x="-2171468" y="-614792"/>
            <a:ext cx="22425679" cy="1472042"/>
            <a:chOff x="0" y="0"/>
            <a:chExt cx="10060796" cy="660400"/>
          </a:xfrm>
        </p:grpSpPr>
        <p:sp>
          <p:nvSpPr>
            <p:cNvPr id="8" name="Freeform 8"/>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9" name="Picture 9"/>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950507" flipH="1">
            <a:off x="-6028682" y="3926116"/>
            <a:ext cx="12057363" cy="12016282"/>
          </a:xfrm>
          <a:prstGeom prst="rect">
            <a:avLst/>
          </a:prstGeom>
        </p:spPr>
      </p:pic>
      <p:sp>
        <p:nvSpPr>
          <p:cNvPr id="10" name="TextBox 10"/>
          <p:cNvSpPr txBox="1"/>
          <p:nvPr/>
        </p:nvSpPr>
        <p:spPr>
          <a:xfrm>
            <a:off x="1517646" y="4648467"/>
            <a:ext cx="15252708" cy="1293795"/>
          </a:xfrm>
          <a:prstGeom prst="rect">
            <a:avLst/>
          </a:prstGeom>
        </p:spPr>
        <p:txBody>
          <a:bodyPr lIns="0" tIns="0" rIns="0" bIns="0" rtlCol="0" anchor="t">
            <a:spAutoFit/>
          </a:bodyPr>
          <a:lstStyle/>
          <a:p>
            <a:pPr algn="ctr">
              <a:lnSpc>
                <a:spcPts val="10187"/>
              </a:lnSpc>
            </a:pPr>
            <a:r>
              <a:rPr lang="en-US" sz="8489">
                <a:solidFill>
                  <a:srgbClr val="4F008C"/>
                </a:solidFill>
                <a:latin typeface="Inter Bold"/>
              </a:rPr>
              <a:t>Preprocessing</a:t>
            </a:r>
          </a:p>
        </p:txBody>
      </p:sp>
      <p:pic>
        <p:nvPicPr>
          <p:cNvPr id="11" name="Picture 1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673781" y="-6480543"/>
            <a:ext cx="7337793" cy="7337793"/>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195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4" name="Group 4"/>
          <p:cNvGrpSpPr/>
          <p:nvPr/>
        </p:nvGrpSpPr>
        <p:grpSpPr>
          <a:xfrm>
            <a:off x="-2323868" y="-7671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grpSp>
        <p:nvGrpSpPr>
          <p:cNvPr id="6" name="Group 6"/>
          <p:cNvGrpSpPr/>
          <p:nvPr/>
        </p:nvGrpSpPr>
        <p:grpSpPr>
          <a:xfrm>
            <a:off x="-2171468" y="-614792"/>
            <a:ext cx="22425679" cy="1472042"/>
            <a:chOff x="0" y="0"/>
            <a:chExt cx="10060796" cy="660400"/>
          </a:xfrm>
        </p:grpSpPr>
        <p:sp>
          <p:nvSpPr>
            <p:cNvPr id="7" name="Freeform 7"/>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8" name="Picture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645816" y="4519332"/>
            <a:ext cx="19069576" cy="6138409"/>
          </a:xfrm>
          <a:prstGeom prst="rect">
            <a:avLst/>
          </a:prstGeom>
        </p:spPr>
      </p:pic>
      <p:sp>
        <p:nvSpPr>
          <p:cNvPr id="9" name="TextBox 9"/>
          <p:cNvSpPr txBox="1"/>
          <p:nvPr/>
        </p:nvSpPr>
        <p:spPr>
          <a:xfrm>
            <a:off x="1517646" y="1588530"/>
            <a:ext cx="15252708" cy="1293795"/>
          </a:xfrm>
          <a:prstGeom prst="rect">
            <a:avLst/>
          </a:prstGeom>
        </p:spPr>
        <p:txBody>
          <a:bodyPr lIns="0" tIns="0" rIns="0" bIns="0" rtlCol="0" anchor="t">
            <a:spAutoFit/>
          </a:bodyPr>
          <a:lstStyle/>
          <a:p>
            <a:pPr algn="ctr">
              <a:lnSpc>
                <a:spcPts val="10187"/>
              </a:lnSpc>
            </a:pPr>
            <a:r>
              <a:rPr lang="en-US" sz="8489">
                <a:solidFill>
                  <a:srgbClr val="4F008C"/>
                </a:solidFill>
                <a:latin typeface="Inter Bold"/>
              </a:rPr>
              <a:t>Data gathering</a:t>
            </a:r>
          </a:p>
        </p:txBody>
      </p:sp>
      <p:sp>
        <p:nvSpPr>
          <p:cNvPr id="10" name="TextBox 10"/>
          <p:cNvSpPr txBox="1"/>
          <p:nvPr/>
        </p:nvSpPr>
        <p:spPr>
          <a:xfrm>
            <a:off x="1137666" y="3814445"/>
            <a:ext cx="15502612" cy="5443855"/>
          </a:xfrm>
          <a:prstGeom prst="rect">
            <a:avLst/>
          </a:prstGeom>
        </p:spPr>
        <p:txBody>
          <a:bodyPr lIns="0" tIns="0" rIns="0" bIns="0" rtlCol="0" anchor="t">
            <a:spAutoFit/>
          </a:bodyPr>
          <a:lstStyle/>
          <a:p>
            <a:pPr marL="604519" lvl="1" indent="-302260" algn="just">
              <a:lnSpc>
                <a:spcPts val="3919"/>
              </a:lnSpc>
              <a:buFont typeface="Arial"/>
              <a:buChar char="•"/>
            </a:pPr>
            <a:r>
              <a:rPr lang="en-US" sz="2799">
                <a:solidFill>
                  <a:srgbClr val="000000"/>
                </a:solidFill>
                <a:latin typeface="Open Sauce"/>
              </a:rPr>
              <a:t>libraries:</a:t>
            </a:r>
          </a:p>
          <a:p>
            <a:pPr algn="just">
              <a:lnSpc>
                <a:spcPts val="3919"/>
              </a:lnSpc>
            </a:pPr>
            <a:r>
              <a:rPr lang="en-US" sz="2799">
                <a:solidFill>
                  <a:srgbClr val="000000"/>
                </a:solidFill>
                <a:latin typeface="Open Sauce"/>
              </a:rPr>
              <a:t>         The selenium library helped in browsing the pages. </a:t>
            </a:r>
          </a:p>
          <a:p>
            <a:pPr algn="just">
              <a:lnSpc>
                <a:spcPts val="3919"/>
              </a:lnSpc>
            </a:pPr>
            <a:r>
              <a:rPr lang="en-US" sz="2799">
                <a:solidFill>
                  <a:srgbClr val="000000"/>
                </a:solidFill>
                <a:latin typeface="Open Sauce"/>
              </a:rPr>
              <a:t>         The Beautiful Soup library helped extract the description from the HTML tags. </a:t>
            </a:r>
          </a:p>
          <a:p>
            <a:pPr algn="just">
              <a:lnSpc>
                <a:spcPts val="3919"/>
              </a:lnSpc>
            </a:pPr>
            <a:r>
              <a:rPr lang="en-US" sz="2799">
                <a:solidFill>
                  <a:srgbClr val="000000"/>
                </a:solidFill>
                <a:latin typeface="Open Sauce"/>
              </a:rPr>
              <a:t>         The rich library helped track the progress and showed the estimated time.</a:t>
            </a:r>
          </a:p>
          <a:p>
            <a:pPr algn="just">
              <a:lnSpc>
                <a:spcPts val="3919"/>
              </a:lnSpc>
            </a:pPr>
            <a:endParaRPr lang="en-US" sz="2799">
              <a:solidFill>
                <a:srgbClr val="000000"/>
              </a:solidFill>
              <a:latin typeface="Open Sauce"/>
            </a:endParaRPr>
          </a:p>
          <a:p>
            <a:pPr marL="604519" lvl="1" indent="-302260" algn="just">
              <a:lnSpc>
                <a:spcPts val="3919"/>
              </a:lnSpc>
              <a:buFont typeface="Arial"/>
              <a:buChar char="•"/>
            </a:pPr>
            <a:r>
              <a:rPr lang="en-US" sz="2799">
                <a:solidFill>
                  <a:srgbClr val="000000"/>
                </a:solidFill>
                <a:latin typeface="Open Sauce"/>
              </a:rPr>
              <a:t> Function to search the link for each name</a:t>
            </a:r>
          </a:p>
          <a:p>
            <a:pPr marL="604519" lvl="1" indent="-302260" algn="just">
              <a:lnSpc>
                <a:spcPts val="3919"/>
              </a:lnSpc>
              <a:buFont typeface="Arial"/>
              <a:buChar char="•"/>
            </a:pPr>
            <a:r>
              <a:rPr lang="en-US" sz="2799">
                <a:solidFill>
                  <a:srgbClr val="000000"/>
                </a:solidFill>
                <a:latin typeface="Open Sauce"/>
              </a:rPr>
              <a:t> Function to open each link and gathering the text description and save it in list with its name and url</a:t>
            </a:r>
          </a:p>
          <a:p>
            <a:pPr>
              <a:lnSpc>
                <a:spcPts val="3919"/>
              </a:lnSpc>
            </a:pPr>
            <a:endParaRPr lang="en-US" sz="2799">
              <a:solidFill>
                <a:srgbClr val="000000"/>
              </a:solidFill>
              <a:latin typeface="Open Sauce"/>
            </a:endParaRPr>
          </a:p>
          <a:p>
            <a:pPr>
              <a:lnSpc>
                <a:spcPts val="3919"/>
              </a:lnSpc>
            </a:pPr>
            <a:endParaRPr lang="en-US" sz="2799">
              <a:solidFill>
                <a:srgbClr val="000000"/>
              </a:solidFill>
              <a:latin typeface="Open Sauce"/>
            </a:endParaRPr>
          </a:p>
          <a:p>
            <a:pPr>
              <a:lnSpc>
                <a:spcPts val="3919"/>
              </a:lnSpc>
            </a:pPr>
            <a:endParaRPr lang="en-US" sz="2799">
              <a:solidFill>
                <a:srgbClr val="000000"/>
              </a:solidFill>
              <a:latin typeface="Open Sauce"/>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195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4" name="Group 4"/>
          <p:cNvGrpSpPr/>
          <p:nvPr/>
        </p:nvGrpSpPr>
        <p:grpSpPr>
          <a:xfrm>
            <a:off x="-2323868" y="-7671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6" name="Picture 6"/>
          <p:cNvPicPr>
            <a:picLocks noChangeAspect="1"/>
          </p:cNvPicPr>
          <p:nvPr/>
        </p:nvPicPr>
        <p:blipFill>
          <a:blip r:embed="rId2">
            <a:alphaModFix amt="36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90788" y="1821320"/>
            <a:ext cx="19069576" cy="6138409"/>
          </a:xfrm>
          <a:prstGeom prst="rect">
            <a:avLst/>
          </a:prstGeom>
        </p:spPr>
      </p:pic>
      <p:sp>
        <p:nvSpPr>
          <p:cNvPr id="7" name="TextBox 7"/>
          <p:cNvSpPr txBox="1"/>
          <p:nvPr/>
        </p:nvSpPr>
        <p:spPr>
          <a:xfrm>
            <a:off x="617805" y="3682573"/>
            <a:ext cx="12619168" cy="5331695"/>
          </a:xfrm>
          <a:prstGeom prst="rect">
            <a:avLst/>
          </a:prstGeom>
        </p:spPr>
        <p:txBody>
          <a:bodyPr lIns="0" tIns="0" rIns="0" bIns="0" rtlCol="0" anchor="t">
            <a:spAutoFit/>
          </a:bodyPr>
          <a:lstStyle/>
          <a:p>
            <a:pPr marL="505370" lvl="1" indent="-252685">
              <a:lnSpc>
                <a:spcPts val="3277"/>
              </a:lnSpc>
              <a:buFont typeface="Arial"/>
              <a:buChar char="•"/>
            </a:pPr>
            <a:r>
              <a:rPr lang="en-US" sz="2340">
                <a:solidFill>
                  <a:srgbClr val="000000"/>
                </a:solidFill>
                <a:latin typeface="Open Sauce"/>
              </a:rPr>
              <a:t>We add the rating column to the dataset and limit it to 1048575 rows </a:t>
            </a:r>
          </a:p>
          <a:p>
            <a:pPr>
              <a:lnSpc>
                <a:spcPts val="3277"/>
              </a:lnSpc>
            </a:pPr>
            <a:endParaRPr lang="en-US" sz="2340">
              <a:solidFill>
                <a:srgbClr val="000000"/>
              </a:solidFill>
              <a:latin typeface="Open Sauce"/>
            </a:endParaRPr>
          </a:p>
          <a:p>
            <a:pPr marL="505370" lvl="1" indent="-252685">
              <a:lnSpc>
                <a:spcPts val="3277"/>
              </a:lnSpc>
              <a:buFont typeface="Arial"/>
              <a:buChar char="•"/>
            </a:pPr>
            <a:r>
              <a:rPr lang="en-US" sz="2340">
                <a:solidFill>
                  <a:srgbClr val="000000"/>
                </a:solidFill>
                <a:latin typeface="Open Sauce"/>
              </a:rPr>
              <a:t>Reset the program_desc column to have this information (genre, class, name, hd) </a:t>
            </a:r>
          </a:p>
          <a:p>
            <a:pPr>
              <a:lnSpc>
                <a:spcPts val="3277"/>
              </a:lnSpc>
            </a:pPr>
            <a:endParaRPr lang="en-US" sz="2340">
              <a:solidFill>
                <a:srgbClr val="000000"/>
              </a:solidFill>
              <a:latin typeface="Open Sauce"/>
            </a:endParaRPr>
          </a:p>
          <a:p>
            <a:pPr marL="505370" lvl="1" indent="-252685">
              <a:lnSpc>
                <a:spcPts val="3277"/>
              </a:lnSpc>
              <a:buFont typeface="Arial"/>
              <a:buChar char="•"/>
            </a:pPr>
            <a:r>
              <a:rPr lang="en-US" sz="2340">
                <a:solidFill>
                  <a:srgbClr val="000000"/>
                </a:solidFill>
                <a:latin typeface="Open Sauce"/>
              </a:rPr>
              <a:t>Dropped the null and duplicated values unnecessary columns</a:t>
            </a:r>
          </a:p>
          <a:p>
            <a:pPr>
              <a:lnSpc>
                <a:spcPts val="3277"/>
              </a:lnSpc>
            </a:pPr>
            <a:endParaRPr lang="en-US" sz="2340">
              <a:solidFill>
                <a:srgbClr val="000000"/>
              </a:solidFill>
              <a:latin typeface="Open Sauce"/>
            </a:endParaRPr>
          </a:p>
          <a:p>
            <a:pPr marL="505370" lvl="1" indent="-252685">
              <a:lnSpc>
                <a:spcPts val="3277"/>
              </a:lnSpc>
              <a:buFont typeface="Arial"/>
              <a:buChar char="•"/>
            </a:pPr>
            <a:r>
              <a:rPr lang="en-US" sz="2340">
                <a:solidFill>
                  <a:srgbClr val="000000"/>
                </a:solidFill>
                <a:latin typeface="Open Sauce"/>
              </a:rPr>
              <a:t>Created a function that clean the text to prepare Vectorization</a:t>
            </a:r>
          </a:p>
          <a:p>
            <a:pPr>
              <a:lnSpc>
                <a:spcPts val="3277"/>
              </a:lnSpc>
            </a:pPr>
            <a:endParaRPr lang="en-US" sz="2340">
              <a:solidFill>
                <a:srgbClr val="000000"/>
              </a:solidFill>
              <a:latin typeface="Open Sauce"/>
            </a:endParaRPr>
          </a:p>
          <a:p>
            <a:pPr marL="505370" lvl="1" indent="-252685">
              <a:lnSpc>
                <a:spcPts val="2504"/>
              </a:lnSpc>
              <a:buFont typeface="Arial"/>
              <a:buChar char="•"/>
            </a:pPr>
            <a:r>
              <a:rPr lang="en-US" sz="2340">
                <a:solidFill>
                  <a:srgbClr val="000000"/>
                </a:solidFill>
                <a:latin typeface="Open Sauce"/>
              </a:rPr>
              <a:t>Apply CountVectorizer</a:t>
            </a:r>
          </a:p>
          <a:p>
            <a:pPr>
              <a:lnSpc>
                <a:spcPts val="2504"/>
              </a:lnSpc>
            </a:pPr>
            <a:endParaRPr lang="en-US" sz="2340">
              <a:solidFill>
                <a:srgbClr val="000000"/>
              </a:solidFill>
              <a:latin typeface="Open Sauce"/>
            </a:endParaRPr>
          </a:p>
          <a:p>
            <a:pPr algn="ctr">
              <a:lnSpc>
                <a:spcPts val="2504"/>
              </a:lnSpc>
            </a:pPr>
            <a:r>
              <a:rPr lang="en-US" sz="2340">
                <a:solidFill>
                  <a:srgbClr val="000000"/>
                </a:solidFill>
                <a:latin typeface="Open Sauce"/>
              </a:rPr>
              <a:t>(Converting a collection of text documents to a matrix of token counts) on the description text with max_df=0.80, min_df=2 parameters.</a:t>
            </a:r>
          </a:p>
          <a:p>
            <a:pPr>
              <a:lnSpc>
                <a:spcPts val="3277"/>
              </a:lnSpc>
            </a:pPr>
            <a:endParaRPr lang="en-US" sz="2340">
              <a:solidFill>
                <a:srgbClr val="000000"/>
              </a:solidFill>
              <a:latin typeface="Open Sauce"/>
            </a:endParaRPr>
          </a:p>
          <a:p>
            <a:pPr>
              <a:lnSpc>
                <a:spcPts val="3277"/>
              </a:lnSpc>
              <a:spcBef>
                <a:spcPct val="0"/>
              </a:spcBef>
            </a:pPr>
            <a:endParaRPr lang="en-US" sz="2340">
              <a:solidFill>
                <a:srgbClr val="000000"/>
              </a:solidFill>
              <a:latin typeface="Open Sauce"/>
            </a:endParaRPr>
          </a:p>
        </p:txBody>
      </p:sp>
      <p:pic>
        <p:nvPicPr>
          <p:cNvPr id="8" name="Picture 8"/>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2531082" y="2463455"/>
            <a:ext cx="5544960" cy="6283241"/>
          </a:xfrm>
          <a:prstGeom prst="rect">
            <a:avLst/>
          </a:prstGeom>
        </p:spPr>
      </p:pic>
      <p:sp>
        <p:nvSpPr>
          <p:cNvPr id="9" name="TextBox 9"/>
          <p:cNvSpPr txBox="1"/>
          <p:nvPr/>
        </p:nvSpPr>
        <p:spPr>
          <a:xfrm>
            <a:off x="1517646" y="1169660"/>
            <a:ext cx="15252708" cy="1293795"/>
          </a:xfrm>
          <a:prstGeom prst="rect">
            <a:avLst/>
          </a:prstGeom>
        </p:spPr>
        <p:txBody>
          <a:bodyPr lIns="0" tIns="0" rIns="0" bIns="0" rtlCol="0" anchor="t">
            <a:spAutoFit/>
          </a:bodyPr>
          <a:lstStyle/>
          <a:p>
            <a:pPr algn="ctr">
              <a:lnSpc>
                <a:spcPts val="10187"/>
              </a:lnSpc>
            </a:pPr>
            <a:r>
              <a:rPr lang="en-US" sz="8489">
                <a:solidFill>
                  <a:srgbClr val="4F008C"/>
                </a:solidFill>
                <a:latin typeface="Inter Bold"/>
              </a:rPr>
              <a:t>Preprocessing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5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0" y="2155257"/>
            <a:ext cx="18288000" cy="6016573"/>
          </a:xfrm>
          <a:prstGeom prst="rect">
            <a:avLst/>
          </a:prstGeom>
        </p:spPr>
      </p:pic>
      <p:sp>
        <p:nvSpPr>
          <p:cNvPr id="3" name="AutoShape 3"/>
          <p:cNvSpPr/>
          <p:nvPr/>
        </p:nvSpPr>
        <p:spPr>
          <a:xfrm>
            <a:off x="1750641" y="4769895"/>
            <a:ext cx="14029520" cy="0"/>
          </a:xfrm>
          <a:prstGeom prst="line">
            <a:avLst/>
          </a:prstGeom>
          <a:ln w="19050" cap="rnd">
            <a:solidFill>
              <a:srgbClr val="000000">
                <a:alpha val="34902"/>
              </a:srgbClr>
            </a:solidFill>
            <a:prstDash val="solid"/>
            <a:headEnd type="none" w="sm" len="sm"/>
            <a:tailEnd type="none" w="sm" len="sm"/>
          </a:ln>
        </p:spPr>
      </p:sp>
      <p:grpSp>
        <p:nvGrpSpPr>
          <p:cNvPr id="4" name="Group 4"/>
          <p:cNvGrpSpPr/>
          <p:nvPr/>
        </p:nvGrpSpPr>
        <p:grpSpPr>
          <a:xfrm>
            <a:off x="1750641" y="4696076"/>
            <a:ext cx="166688" cy="166688"/>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4F008C"/>
            </a:solidFill>
          </p:spPr>
        </p:sp>
      </p:grpSp>
      <p:grpSp>
        <p:nvGrpSpPr>
          <p:cNvPr id="6" name="Group 6"/>
          <p:cNvGrpSpPr/>
          <p:nvPr/>
        </p:nvGrpSpPr>
        <p:grpSpPr>
          <a:xfrm>
            <a:off x="3496573" y="4686551"/>
            <a:ext cx="166688" cy="166688"/>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A8519"/>
            </a:solidFill>
          </p:spPr>
        </p:sp>
      </p:grpSp>
      <p:grpSp>
        <p:nvGrpSpPr>
          <p:cNvPr id="8" name="Group 8"/>
          <p:cNvGrpSpPr/>
          <p:nvPr/>
        </p:nvGrpSpPr>
        <p:grpSpPr>
          <a:xfrm>
            <a:off x="5599492" y="4686551"/>
            <a:ext cx="166688" cy="166688"/>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4F008C"/>
            </a:solidFill>
          </p:spPr>
        </p:sp>
      </p:grpSp>
      <p:grpSp>
        <p:nvGrpSpPr>
          <p:cNvPr id="10" name="Group 10"/>
          <p:cNvGrpSpPr/>
          <p:nvPr/>
        </p:nvGrpSpPr>
        <p:grpSpPr>
          <a:xfrm>
            <a:off x="9559102" y="4705601"/>
            <a:ext cx="166688" cy="166688"/>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4F008C"/>
            </a:solidFill>
          </p:spPr>
        </p:sp>
      </p:grpSp>
      <p:grpSp>
        <p:nvGrpSpPr>
          <p:cNvPr id="12" name="Group 12"/>
          <p:cNvGrpSpPr/>
          <p:nvPr/>
        </p:nvGrpSpPr>
        <p:grpSpPr>
          <a:xfrm>
            <a:off x="11611221" y="4705601"/>
            <a:ext cx="166688" cy="166688"/>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A8519"/>
            </a:solidFill>
          </p:spPr>
        </p:sp>
      </p:grpSp>
      <p:pic>
        <p:nvPicPr>
          <p:cNvPr id="14" name="Picture 1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766179" y="6277610"/>
            <a:ext cx="6755642" cy="4114800"/>
          </a:xfrm>
          <a:prstGeom prst="rect">
            <a:avLst/>
          </a:prstGeom>
        </p:spPr>
      </p:pic>
      <p:grpSp>
        <p:nvGrpSpPr>
          <p:cNvPr id="15" name="Group 15"/>
          <p:cNvGrpSpPr/>
          <p:nvPr/>
        </p:nvGrpSpPr>
        <p:grpSpPr>
          <a:xfrm>
            <a:off x="15613474" y="4686551"/>
            <a:ext cx="166688" cy="166688"/>
            <a:chOff x="0" y="0"/>
            <a:chExt cx="6350000"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A8519"/>
            </a:solidFill>
          </p:spPr>
        </p:sp>
      </p:grpSp>
      <p:grpSp>
        <p:nvGrpSpPr>
          <p:cNvPr id="17" name="Group 17"/>
          <p:cNvGrpSpPr/>
          <p:nvPr/>
        </p:nvGrpSpPr>
        <p:grpSpPr>
          <a:xfrm>
            <a:off x="-2476268" y="-919592"/>
            <a:ext cx="22425679" cy="1472042"/>
            <a:chOff x="0" y="0"/>
            <a:chExt cx="10060796" cy="660400"/>
          </a:xfrm>
        </p:grpSpPr>
        <p:sp>
          <p:nvSpPr>
            <p:cNvPr id="18" name="Freeform 18"/>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F6A39"/>
            </a:solidFill>
          </p:spPr>
        </p:sp>
      </p:grpSp>
      <p:grpSp>
        <p:nvGrpSpPr>
          <p:cNvPr id="19" name="Group 19"/>
          <p:cNvGrpSpPr/>
          <p:nvPr/>
        </p:nvGrpSpPr>
        <p:grpSpPr>
          <a:xfrm>
            <a:off x="13441961" y="4686551"/>
            <a:ext cx="166688" cy="166688"/>
            <a:chOff x="0" y="0"/>
            <a:chExt cx="6350000"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4F008C"/>
            </a:solidFill>
          </p:spPr>
        </p:sp>
      </p:grpSp>
      <p:pic>
        <p:nvPicPr>
          <p:cNvPr id="21" name="Picture 21"/>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5766179" y="-6785343"/>
            <a:ext cx="7337793" cy="7337793"/>
          </a:xfrm>
          <a:prstGeom prst="rect">
            <a:avLst/>
          </a:prstGeom>
        </p:spPr>
      </p:pic>
      <p:grpSp>
        <p:nvGrpSpPr>
          <p:cNvPr id="22" name="Group 22"/>
          <p:cNvGrpSpPr/>
          <p:nvPr/>
        </p:nvGrpSpPr>
        <p:grpSpPr>
          <a:xfrm>
            <a:off x="7725540" y="4686551"/>
            <a:ext cx="166688" cy="166688"/>
            <a:chOff x="0" y="0"/>
            <a:chExt cx="6350000" cy="6350000"/>
          </a:xfrm>
        </p:grpSpPr>
        <p:sp>
          <p:nvSpPr>
            <p:cNvPr id="23" name="Freeform 2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A8519"/>
            </a:solidFill>
          </p:spPr>
        </p:sp>
      </p:grpSp>
      <p:sp>
        <p:nvSpPr>
          <p:cNvPr id="24" name="TextBox 24"/>
          <p:cNvSpPr txBox="1"/>
          <p:nvPr/>
        </p:nvSpPr>
        <p:spPr>
          <a:xfrm>
            <a:off x="1345027" y="1019175"/>
            <a:ext cx="15597945" cy="981075"/>
          </a:xfrm>
          <a:prstGeom prst="rect">
            <a:avLst/>
          </a:prstGeom>
        </p:spPr>
        <p:txBody>
          <a:bodyPr lIns="0" tIns="0" rIns="0" bIns="0" rtlCol="0" anchor="t">
            <a:spAutoFit/>
          </a:bodyPr>
          <a:lstStyle/>
          <a:p>
            <a:pPr algn="ctr">
              <a:lnSpc>
                <a:spcPts val="7680"/>
              </a:lnSpc>
            </a:pPr>
            <a:r>
              <a:rPr lang="en-US" sz="6400">
                <a:solidFill>
                  <a:srgbClr val="4F008C"/>
                </a:solidFill>
                <a:latin typeface="Inter Bold"/>
              </a:rPr>
              <a:t>Contents</a:t>
            </a:r>
          </a:p>
        </p:txBody>
      </p:sp>
      <p:sp>
        <p:nvSpPr>
          <p:cNvPr id="25" name="TextBox 25"/>
          <p:cNvSpPr txBox="1"/>
          <p:nvPr/>
        </p:nvSpPr>
        <p:spPr>
          <a:xfrm>
            <a:off x="2475049" y="5076825"/>
            <a:ext cx="2459408" cy="1481455"/>
          </a:xfrm>
          <a:prstGeom prst="rect">
            <a:avLst/>
          </a:prstGeom>
        </p:spPr>
        <p:txBody>
          <a:bodyPr lIns="0" tIns="0" rIns="0" bIns="0" rtlCol="0" anchor="t">
            <a:spAutoFit/>
          </a:bodyPr>
          <a:lstStyle/>
          <a:p>
            <a:pPr algn="ctr">
              <a:lnSpc>
                <a:spcPts val="3919"/>
              </a:lnSpc>
            </a:pPr>
            <a:r>
              <a:rPr lang="en-US" sz="2799">
                <a:solidFill>
                  <a:srgbClr val="000000"/>
                </a:solidFill>
                <a:latin typeface="Open Sauce"/>
              </a:rPr>
              <a:t>About</a:t>
            </a:r>
          </a:p>
          <a:p>
            <a:pPr algn="ctr">
              <a:lnSpc>
                <a:spcPts val="3919"/>
              </a:lnSpc>
            </a:pPr>
            <a:r>
              <a:rPr lang="en-US" sz="2799">
                <a:solidFill>
                  <a:srgbClr val="000000"/>
                </a:solidFill>
                <a:latin typeface="Open Sauce"/>
              </a:rPr>
              <a:t> Stc &amp; Stc-tv</a:t>
            </a:r>
          </a:p>
          <a:p>
            <a:pPr algn="ctr">
              <a:lnSpc>
                <a:spcPts val="3919"/>
              </a:lnSpc>
            </a:pPr>
            <a:endParaRPr lang="en-US" sz="2799">
              <a:solidFill>
                <a:srgbClr val="000000"/>
              </a:solidFill>
              <a:latin typeface="Open Sauce"/>
            </a:endParaRPr>
          </a:p>
        </p:txBody>
      </p:sp>
      <p:sp>
        <p:nvSpPr>
          <p:cNvPr id="26" name="TextBox 26"/>
          <p:cNvSpPr txBox="1"/>
          <p:nvPr/>
        </p:nvSpPr>
        <p:spPr>
          <a:xfrm>
            <a:off x="6684592" y="5076825"/>
            <a:ext cx="2459408" cy="1481455"/>
          </a:xfrm>
          <a:prstGeom prst="rect">
            <a:avLst/>
          </a:prstGeom>
        </p:spPr>
        <p:txBody>
          <a:bodyPr lIns="0" tIns="0" rIns="0" bIns="0" rtlCol="0" anchor="t">
            <a:spAutoFit/>
          </a:bodyPr>
          <a:lstStyle/>
          <a:p>
            <a:pPr algn="ctr">
              <a:lnSpc>
                <a:spcPts val="3919"/>
              </a:lnSpc>
            </a:pPr>
            <a:r>
              <a:rPr lang="en-US" sz="2799">
                <a:solidFill>
                  <a:srgbClr val="000000"/>
                </a:solidFill>
                <a:latin typeface="Open Sauce"/>
              </a:rPr>
              <a:t>Stc-tv</a:t>
            </a:r>
          </a:p>
          <a:p>
            <a:pPr algn="ctr">
              <a:lnSpc>
                <a:spcPts val="3919"/>
              </a:lnSpc>
            </a:pPr>
            <a:r>
              <a:rPr lang="en-US" sz="2799">
                <a:solidFill>
                  <a:srgbClr val="000000"/>
                </a:solidFill>
                <a:latin typeface="Open Sauce"/>
              </a:rPr>
              <a:t> dataset</a:t>
            </a:r>
          </a:p>
          <a:p>
            <a:pPr algn="ctr">
              <a:lnSpc>
                <a:spcPts val="3919"/>
              </a:lnSpc>
            </a:pPr>
            <a:endParaRPr lang="en-US" sz="2799">
              <a:solidFill>
                <a:srgbClr val="000000"/>
              </a:solidFill>
              <a:latin typeface="Open Sauce"/>
            </a:endParaRPr>
          </a:p>
        </p:txBody>
      </p:sp>
      <p:sp>
        <p:nvSpPr>
          <p:cNvPr id="27" name="TextBox 27"/>
          <p:cNvSpPr txBox="1"/>
          <p:nvPr/>
        </p:nvSpPr>
        <p:spPr>
          <a:xfrm>
            <a:off x="8496085" y="3876609"/>
            <a:ext cx="2459408" cy="986155"/>
          </a:xfrm>
          <a:prstGeom prst="rect">
            <a:avLst/>
          </a:prstGeom>
        </p:spPr>
        <p:txBody>
          <a:bodyPr lIns="0" tIns="0" rIns="0" bIns="0" rtlCol="0" anchor="t">
            <a:spAutoFit/>
          </a:bodyPr>
          <a:lstStyle/>
          <a:p>
            <a:pPr algn="ctr">
              <a:lnSpc>
                <a:spcPts val="3919"/>
              </a:lnSpc>
            </a:pPr>
            <a:r>
              <a:rPr lang="en-US" sz="2799">
                <a:solidFill>
                  <a:srgbClr val="000000"/>
                </a:solidFill>
                <a:latin typeface="Open Sauce"/>
              </a:rPr>
              <a:t>Dashboard</a:t>
            </a:r>
          </a:p>
          <a:p>
            <a:pPr algn="ctr">
              <a:lnSpc>
                <a:spcPts val="3919"/>
              </a:lnSpc>
            </a:pPr>
            <a:endParaRPr lang="en-US" sz="2799">
              <a:solidFill>
                <a:srgbClr val="000000"/>
              </a:solidFill>
              <a:latin typeface="Open Sauce"/>
            </a:endParaRPr>
          </a:p>
        </p:txBody>
      </p:sp>
      <p:sp>
        <p:nvSpPr>
          <p:cNvPr id="28" name="TextBox 28"/>
          <p:cNvSpPr txBox="1"/>
          <p:nvPr/>
        </p:nvSpPr>
        <p:spPr>
          <a:xfrm>
            <a:off x="687625" y="3433696"/>
            <a:ext cx="2459408" cy="986155"/>
          </a:xfrm>
          <a:prstGeom prst="rect">
            <a:avLst/>
          </a:prstGeom>
        </p:spPr>
        <p:txBody>
          <a:bodyPr lIns="0" tIns="0" rIns="0" bIns="0" rtlCol="0" anchor="t">
            <a:spAutoFit/>
          </a:bodyPr>
          <a:lstStyle/>
          <a:p>
            <a:pPr algn="ctr">
              <a:lnSpc>
                <a:spcPts val="3919"/>
              </a:lnSpc>
            </a:pPr>
            <a:r>
              <a:rPr lang="en-US" sz="2799">
                <a:solidFill>
                  <a:srgbClr val="000000"/>
                </a:solidFill>
                <a:latin typeface="Open Sauce"/>
              </a:rPr>
              <a:t>Vision</a:t>
            </a:r>
          </a:p>
          <a:p>
            <a:pPr algn="ctr">
              <a:lnSpc>
                <a:spcPts val="3919"/>
              </a:lnSpc>
            </a:pPr>
            <a:r>
              <a:rPr lang="en-US" sz="2799">
                <a:solidFill>
                  <a:srgbClr val="000000"/>
                </a:solidFill>
                <a:latin typeface="Open Sauce"/>
              </a:rPr>
              <a:t> 2030</a:t>
            </a:r>
          </a:p>
        </p:txBody>
      </p:sp>
      <p:sp>
        <p:nvSpPr>
          <p:cNvPr id="29" name="TextBox 29"/>
          <p:cNvSpPr txBox="1"/>
          <p:nvPr/>
        </p:nvSpPr>
        <p:spPr>
          <a:xfrm>
            <a:off x="11840626" y="3288440"/>
            <a:ext cx="3536045" cy="1481455"/>
          </a:xfrm>
          <a:prstGeom prst="rect">
            <a:avLst/>
          </a:prstGeom>
        </p:spPr>
        <p:txBody>
          <a:bodyPr lIns="0" tIns="0" rIns="0" bIns="0" rtlCol="0" anchor="t">
            <a:spAutoFit/>
          </a:bodyPr>
          <a:lstStyle/>
          <a:p>
            <a:pPr algn="ctr">
              <a:lnSpc>
                <a:spcPts val="3919"/>
              </a:lnSpc>
            </a:pPr>
            <a:r>
              <a:rPr lang="en-US" sz="2799">
                <a:solidFill>
                  <a:srgbClr val="000000"/>
                </a:solidFill>
                <a:latin typeface="Open Sauce"/>
              </a:rPr>
              <a:t>Recommendation System</a:t>
            </a:r>
          </a:p>
          <a:p>
            <a:pPr algn="ctr">
              <a:lnSpc>
                <a:spcPts val="3919"/>
              </a:lnSpc>
            </a:pPr>
            <a:endParaRPr lang="en-US" sz="2799">
              <a:solidFill>
                <a:srgbClr val="000000"/>
              </a:solidFill>
              <a:latin typeface="Open Sauce"/>
            </a:endParaRPr>
          </a:p>
        </p:txBody>
      </p:sp>
      <p:sp>
        <p:nvSpPr>
          <p:cNvPr id="30" name="TextBox 30"/>
          <p:cNvSpPr txBox="1"/>
          <p:nvPr/>
        </p:nvSpPr>
        <p:spPr>
          <a:xfrm>
            <a:off x="14012139" y="5076825"/>
            <a:ext cx="3536045" cy="490855"/>
          </a:xfrm>
          <a:prstGeom prst="rect">
            <a:avLst/>
          </a:prstGeom>
        </p:spPr>
        <p:txBody>
          <a:bodyPr lIns="0" tIns="0" rIns="0" bIns="0" rtlCol="0" anchor="t">
            <a:spAutoFit/>
          </a:bodyPr>
          <a:lstStyle/>
          <a:p>
            <a:pPr algn="ctr">
              <a:lnSpc>
                <a:spcPts val="3919"/>
              </a:lnSpc>
            </a:pPr>
            <a:r>
              <a:rPr lang="en-US" sz="2799">
                <a:solidFill>
                  <a:srgbClr val="000000"/>
                </a:solidFill>
                <a:latin typeface="Open Sauce"/>
              </a:rPr>
              <a:t>Results</a:t>
            </a:r>
          </a:p>
        </p:txBody>
      </p:sp>
      <p:sp>
        <p:nvSpPr>
          <p:cNvPr id="31" name="TextBox 31"/>
          <p:cNvSpPr txBox="1"/>
          <p:nvPr/>
        </p:nvSpPr>
        <p:spPr>
          <a:xfrm>
            <a:off x="10195701" y="5076825"/>
            <a:ext cx="2997727" cy="490855"/>
          </a:xfrm>
          <a:prstGeom prst="rect">
            <a:avLst/>
          </a:prstGeom>
        </p:spPr>
        <p:txBody>
          <a:bodyPr lIns="0" tIns="0" rIns="0" bIns="0" rtlCol="0" anchor="t">
            <a:spAutoFit/>
          </a:bodyPr>
          <a:lstStyle/>
          <a:p>
            <a:pPr algn="ctr">
              <a:lnSpc>
                <a:spcPts val="3919"/>
              </a:lnSpc>
            </a:pPr>
            <a:r>
              <a:rPr lang="en-US" sz="2799">
                <a:solidFill>
                  <a:srgbClr val="000000"/>
                </a:solidFill>
                <a:latin typeface="Open Sauce"/>
              </a:rPr>
              <a:t>Preprocessing</a:t>
            </a:r>
          </a:p>
        </p:txBody>
      </p:sp>
      <p:sp>
        <p:nvSpPr>
          <p:cNvPr id="32" name="TextBox 32"/>
          <p:cNvSpPr txBox="1"/>
          <p:nvPr/>
        </p:nvSpPr>
        <p:spPr>
          <a:xfrm>
            <a:off x="4453131" y="3471796"/>
            <a:ext cx="2459408" cy="986155"/>
          </a:xfrm>
          <a:prstGeom prst="rect">
            <a:avLst/>
          </a:prstGeom>
        </p:spPr>
        <p:txBody>
          <a:bodyPr lIns="0" tIns="0" rIns="0" bIns="0" rtlCol="0" anchor="t">
            <a:spAutoFit/>
          </a:bodyPr>
          <a:lstStyle/>
          <a:p>
            <a:pPr algn="ctr">
              <a:lnSpc>
                <a:spcPts val="3919"/>
              </a:lnSpc>
            </a:pPr>
            <a:r>
              <a:rPr lang="en-US" sz="2799">
                <a:solidFill>
                  <a:srgbClr val="000000"/>
                </a:solidFill>
                <a:latin typeface="Open Sauce"/>
              </a:rPr>
              <a:t>Our </a:t>
            </a:r>
          </a:p>
          <a:p>
            <a:pPr algn="ctr">
              <a:lnSpc>
                <a:spcPts val="3919"/>
              </a:lnSpc>
            </a:pPr>
            <a:r>
              <a:rPr lang="en-US" sz="2799">
                <a:solidFill>
                  <a:srgbClr val="000000"/>
                </a:solidFill>
                <a:latin typeface="Open Sauce"/>
              </a:rPr>
              <a:t>target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781576" y="0"/>
            <a:ext cx="19069576" cy="6138409"/>
          </a:xfrm>
          <a:prstGeom prst="rect">
            <a:avLst/>
          </a:prstGeom>
        </p:spPr>
      </p:pic>
      <p:grpSp>
        <p:nvGrpSpPr>
          <p:cNvPr id="3" name="Group 3"/>
          <p:cNvGrpSpPr/>
          <p:nvPr/>
        </p:nvGrpSpPr>
        <p:grpSpPr>
          <a:xfrm>
            <a:off x="-2265000" y="-614792"/>
            <a:ext cx="22425679" cy="1472042"/>
            <a:chOff x="0" y="0"/>
            <a:chExt cx="10060796" cy="660400"/>
          </a:xfrm>
        </p:grpSpPr>
        <p:sp>
          <p:nvSpPr>
            <p:cNvPr id="4" name="Freeform 4"/>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673781" y="-6480543"/>
            <a:ext cx="7337793" cy="7337793"/>
          </a:xfrm>
          <a:prstGeom prst="rect">
            <a:avLst/>
          </a:prstGeom>
        </p:spPr>
      </p:pic>
      <p:sp>
        <p:nvSpPr>
          <p:cNvPr id="6" name="TextBox 6"/>
          <p:cNvSpPr txBox="1"/>
          <p:nvPr/>
        </p:nvSpPr>
        <p:spPr>
          <a:xfrm>
            <a:off x="2752276" y="6673157"/>
            <a:ext cx="13180803" cy="992386"/>
          </a:xfrm>
          <a:prstGeom prst="rect">
            <a:avLst/>
          </a:prstGeom>
        </p:spPr>
        <p:txBody>
          <a:bodyPr lIns="0" tIns="0" rIns="0" bIns="0" rtlCol="0" anchor="t">
            <a:spAutoFit/>
          </a:bodyPr>
          <a:lstStyle/>
          <a:p>
            <a:pPr algn="ctr">
              <a:lnSpc>
                <a:spcPts val="7321"/>
              </a:lnSpc>
            </a:pPr>
            <a:r>
              <a:rPr lang="en-US" sz="7470">
                <a:solidFill>
                  <a:srgbClr val="4F008C"/>
                </a:solidFill>
                <a:latin typeface="Inter Bold"/>
              </a:rPr>
              <a:t>Recommendation Systems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825287">
            <a:off x="-873246" y="2912728"/>
            <a:ext cx="20582398" cy="6625380"/>
          </a:xfrm>
          <a:prstGeom prst="rect">
            <a:avLst/>
          </a:prstGeom>
        </p:spPr>
      </p:pic>
      <p:grpSp>
        <p:nvGrpSpPr>
          <p:cNvPr id="3" name="Group 3"/>
          <p:cNvGrpSpPr/>
          <p:nvPr/>
        </p:nvGrpSpPr>
        <p:grpSpPr>
          <a:xfrm>
            <a:off x="-2476268" y="-919592"/>
            <a:ext cx="22425679" cy="1472042"/>
            <a:chOff x="0" y="0"/>
            <a:chExt cx="10060796" cy="660400"/>
          </a:xfrm>
        </p:grpSpPr>
        <p:sp>
          <p:nvSpPr>
            <p:cNvPr id="4" name="Freeform 4"/>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5" name="Group 5"/>
          <p:cNvGrpSpPr/>
          <p:nvPr/>
        </p:nvGrpSpPr>
        <p:grpSpPr>
          <a:xfrm>
            <a:off x="-2323868" y="-767192"/>
            <a:ext cx="22425679" cy="1472042"/>
            <a:chOff x="0" y="0"/>
            <a:chExt cx="10060796" cy="660400"/>
          </a:xfrm>
        </p:grpSpPr>
        <p:sp>
          <p:nvSpPr>
            <p:cNvPr id="6" name="Freeform 6"/>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579523" y="2656121"/>
            <a:ext cx="4306183" cy="5583381"/>
          </a:xfrm>
          <a:prstGeom prst="rect">
            <a:avLst/>
          </a:prstGeom>
        </p:spPr>
      </p:pic>
      <p:sp>
        <p:nvSpPr>
          <p:cNvPr id="8" name="TextBox 8"/>
          <p:cNvSpPr txBox="1"/>
          <p:nvPr/>
        </p:nvSpPr>
        <p:spPr>
          <a:xfrm>
            <a:off x="1470939" y="2784542"/>
            <a:ext cx="11682800" cy="3690442"/>
          </a:xfrm>
          <a:prstGeom prst="rect">
            <a:avLst/>
          </a:prstGeom>
        </p:spPr>
        <p:txBody>
          <a:bodyPr lIns="0" tIns="0" rIns="0" bIns="0" rtlCol="0" anchor="t">
            <a:spAutoFit/>
          </a:bodyPr>
          <a:lstStyle/>
          <a:p>
            <a:pPr>
              <a:lnSpc>
                <a:spcPts val="4368"/>
              </a:lnSpc>
            </a:pPr>
            <a:endParaRPr/>
          </a:p>
          <a:p>
            <a:pPr>
              <a:lnSpc>
                <a:spcPts val="3701"/>
              </a:lnSpc>
            </a:pPr>
            <a:r>
              <a:rPr lang="en-US" sz="2644">
                <a:solidFill>
                  <a:srgbClr val="000000"/>
                </a:solidFill>
                <a:latin typeface="Open Sans"/>
              </a:rPr>
              <a:t>In the content-based recommendation system we created three functions:</a:t>
            </a:r>
          </a:p>
          <a:p>
            <a:pPr marL="549259" lvl="1" indent="-274630">
              <a:lnSpc>
                <a:spcPts val="3561"/>
              </a:lnSpc>
              <a:buFont typeface="Arial"/>
              <a:buChar char="•"/>
            </a:pPr>
            <a:r>
              <a:rPr lang="en-US" sz="2544">
                <a:solidFill>
                  <a:srgbClr val="000000"/>
                </a:solidFill>
                <a:latin typeface="Open Sans"/>
              </a:rPr>
              <a:t>The first one for the program description that contains (the movie name, movie class, movie genre, and whether it's HD or not),</a:t>
            </a:r>
          </a:p>
          <a:p>
            <a:pPr marL="549259" lvl="1" indent="-274630">
              <a:lnSpc>
                <a:spcPts val="3561"/>
              </a:lnSpc>
              <a:buFont typeface="Arial"/>
              <a:buChar char="•"/>
            </a:pPr>
            <a:r>
              <a:rPr lang="en-US" sz="2544">
                <a:solidFill>
                  <a:srgbClr val="000000"/>
                </a:solidFill>
                <a:latin typeface="Open Sans"/>
              </a:rPr>
              <a:t>The second function was for the description that we gathered from the web scrapping.</a:t>
            </a:r>
          </a:p>
          <a:p>
            <a:pPr marL="549259" lvl="1" indent="-274630">
              <a:lnSpc>
                <a:spcPts val="3561"/>
              </a:lnSpc>
              <a:buFont typeface="Arial"/>
              <a:buChar char="•"/>
            </a:pPr>
            <a:r>
              <a:rPr lang="en-US" sz="2544">
                <a:solidFill>
                  <a:srgbClr val="000000"/>
                </a:solidFill>
                <a:latin typeface="Open Sans"/>
              </a:rPr>
              <a:t>The third function contains both the program description and the description.</a:t>
            </a:r>
          </a:p>
        </p:txBody>
      </p:sp>
      <p:sp>
        <p:nvSpPr>
          <p:cNvPr id="9" name="TextBox 9"/>
          <p:cNvSpPr txBox="1"/>
          <p:nvPr/>
        </p:nvSpPr>
        <p:spPr>
          <a:xfrm>
            <a:off x="1470939" y="7990519"/>
            <a:ext cx="12934881" cy="440817"/>
          </a:xfrm>
          <a:prstGeom prst="rect">
            <a:avLst/>
          </a:prstGeom>
        </p:spPr>
        <p:txBody>
          <a:bodyPr lIns="0" tIns="0" rIns="0" bIns="0" rtlCol="0" anchor="t">
            <a:spAutoFit/>
          </a:bodyPr>
          <a:lstStyle/>
          <a:p>
            <a:pPr>
              <a:lnSpc>
                <a:spcPts val="3528"/>
              </a:lnSpc>
            </a:pPr>
            <a:r>
              <a:rPr lang="en-US" sz="2520">
                <a:solidFill>
                  <a:srgbClr val="000000"/>
                </a:solidFill>
                <a:latin typeface="Open Sans"/>
              </a:rPr>
              <a:t>In the collaborative filtering, we used the user's ids, movies names, and ratings.</a:t>
            </a:r>
          </a:p>
        </p:txBody>
      </p:sp>
      <p:sp>
        <p:nvSpPr>
          <p:cNvPr id="10" name="TextBox 10"/>
          <p:cNvSpPr txBox="1"/>
          <p:nvPr/>
        </p:nvSpPr>
        <p:spPr>
          <a:xfrm>
            <a:off x="1250454" y="2136690"/>
            <a:ext cx="5100786" cy="887097"/>
          </a:xfrm>
          <a:prstGeom prst="rect">
            <a:avLst/>
          </a:prstGeom>
        </p:spPr>
        <p:txBody>
          <a:bodyPr lIns="0" tIns="0" rIns="0" bIns="0" rtlCol="0" anchor="t">
            <a:spAutoFit/>
          </a:bodyPr>
          <a:lstStyle/>
          <a:p>
            <a:pPr algn="ctr">
              <a:lnSpc>
                <a:spcPts val="7279"/>
              </a:lnSpc>
              <a:spcBef>
                <a:spcPct val="0"/>
              </a:spcBef>
            </a:pPr>
            <a:r>
              <a:rPr lang="en-US" sz="5199">
                <a:solidFill>
                  <a:srgbClr val="FF6A39"/>
                </a:solidFill>
                <a:latin typeface="Open Sauce Bold"/>
              </a:rPr>
              <a:t>Content-based </a:t>
            </a:r>
          </a:p>
        </p:txBody>
      </p:sp>
      <p:sp>
        <p:nvSpPr>
          <p:cNvPr id="11" name="TextBox 11"/>
          <p:cNvSpPr txBox="1"/>
          <p:nvPr/>
        </p:nvSpPr>
        <p:spPr>
          <a:xfrm>
            <a:off x="1189471" y="6979680"/>
            <a:ext cx="6748909" cy="811370"/>
          </a:xfrm>
          <a:prstGeom prst="rect">
            <a:avLst/>
          </a:prstGeom>
        </p:spPr>
        <p:txBody>
          <a:bodyPr lIns="0" tIns="0" rIns="0" bIns="0" rtlCol="0" anchor="t">
            <a:spAutoFit/>
          </a:bodyPr>
          <a:lstStyle/>
          <a:p>
            <a:pPr algn="ctr">
              <a:lnSpc>
                <a:spcPts val="6728"/>
              </a:lnSpc>
              <a:spcBef>
                <a:spcPct val="0"/>
              </a:spcBef>
            </a:pPr>
            <a:r>
              <a:rPr lang="en-US" sz="4806">
                <a:solidFill>
                  <a:srgbClr val="FF6A39"/>
                </a:solidFill>
                <a:latin typeface="Open Sauce Bold"/>
              </a:rPr>
              <a:t>Collaborative Filtering</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781576" y="0"/>
            <a:ext cx="19069576" cy="6138409"/>
          </a:xfrm>
          <a:prstGeom prst="rect">
            <a:avLst/>
          </a:prstGeom>
        </p:spPr>
      </p:pic>
      <p:sp>
        <p:nvSpPr>
          <p:cNvPr id="3" name="TextBox 3"/>
          <p:cNvSpPr txBox="1"/>
          <p:nvPr/>
        </p:nvSpPr>
        <p:spPr>
          <a:xfrm>
            <a:off x="4058114" y="6279205"/>
            <a:ext cx="10569128" cy="1506448"/>
          </a:xfrm>
          <a:prstGeom prst="rect">
            <a:avLst/>
          </a:prstGeom>
        </p:spPr>
        <p:txBody>
          <a:bodyPr lIns="0" tIns="0" rIns="0" bIns="0" rtlCol="0" anchor="t">
            <a:spAutoFit/>
          </a:bodyPr>
          <a:lstStyle/>
          <a:p>
            <a:pPr algn="ctr">
              <a:lnSpc>
                <a:spcPts val="9985"/>
              </a:lnSpc>
            </a:pPr>
            <a:r>
              <a:rPr lang="en-US" sz="10189">
                <a:solidFill>
                  <a:srgbClr val="4F008C"/>
                </a:solidFill>
                <a:latin typeface="Inter Bold"/>
              </a:rPr>
              <a:t>Results</a:t>
            </a:r>
          </a:p>
          <a:p>
            <a:pPr algn="ctr">
              <a:lnSpc>
                <a:spcPts val="2146"/>
              </a:lnSpc>
            </a:pPr>
            <a:endParaRPr lang="en-US" sz="10189">
              <a:solidFill>
                <a:srgbClr val="4F008C"/>
              </a:solidFill>
              <a:latin typeface="Inter Bold"/>
            </a:endParaRPr>
          </a:p>
        </p:txBody>
      </p:sp>
      <p:grpSp>
        <p:nvGrpSpPr>
          <p:cNvPr id="4" name="Group 4"/>
          <p:cNvGrpSpPr/>
          <p:nvPr/>
        </p:nvGrpSpPr>
        <p:grpSpPr>
          <a:xfrm>
            <a:off x="-2265000" y="-6147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673781" y="-6480543"/>
            <a:ext cx="7337793" cy="7337793"/>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265000" y="-6147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4" name="Picture 4"/>
          <p:cNvPicPr>
            <a:picLocks noChangeAspect="1"/>
          </p:cNvPicPr>
          <p:nvPr/>
        </p:nvPicPr>
        <p:blipFill>
          <a:blip r:embed="rId2"/>
          <a:srcRect t="930" b="930"/>
          <a:stretch>
            <a:fillRect/>
          </a:stretch>
        </p:blipFill>
        <p:spPr>
          <a:xfrm>
            <a:off x="-484338" y="412862"/>
            <a:ext cx="18519697" cy="10564242"/>
          </a:xfrm>
          <a:prstGeom prst="rect">
            <a:avLst/>
          </a:prstGeom>
        </p:spPr>
      </p:pic>
      <p:sp>
        <p:nvSpPr>
          <p:cNvPr id="5" name="TextBox 5"/>
          <p:cNvSpPr txBox="1"/>
          <p:nvPr/>
        </p:nvSpPr>
        <p:spPr>
          <a:xfrm>
            <a:off x="695845" y="9148232"/>
            <a:ext cx="6979411" cy="700260"/>
          </a:xfrm>
          <a:prstGeom prst="rect">
            <a:avLst/>
          </a:prstGeom>
        </p:spPr>
        <p:txBody>
          <a:bodyPr lIns="0" tIns="0" rIns="0" bIns="0" rtlCol="0" anchor="t">
            <a:spAutoFit/>
          </a:bodyPr>
          <a:lstStyle/>
          <a:p>
            <a:pPr algn="ctr">
              <a:lnSpc>
                <a:spcPts val="5184"/>
              </a:lnSpc>
            </a:pPr>
            <a:r>
              <a:rPr lang="en-US" sz="5290">
                <a:solidFill>
                  <a:srgbClr val="4E008C"/>
                </a:solidFill>
                <a:latin typeface="Inter Bold"/>
              </a:rPr>
              <a:t>Real world project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265000" y="-6147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4" name="Picture 4"/>
          <p:cNvPicPr>
            <a:picLocks noChangeAspect="1"/>
          </p:cNvPicPr>
          <p:nvPr/>
        </p:nvPicPr>
        <p:blipFill>
          <a:blip r:embed="rId2">
            <a:alphaModFix amt="36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62424">
            <a:off x="139455" y="2897619"/>
            <a:ext cx="19069576" cy="6138409"/>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95230">
            <a:off x="13375007" y="5411636"/>
            <a:ext cx="3851670" cy="2409044"/>
          </a:xfrm>
          <a:prstGeom prst="rect">
            <a:avLst/>
          </a:prstGeom>
        </p:spPr>
      </p:pic>
      <p:sp>
        <p:nvSpPr>
          <p:cNvPr id="6" name="TextBox 6"/>
          <p:cNvSpPr txBox="1"/>
          <p:nvPr/>
        </p:nvSpPr>
        <p:spPr>
          <a:xfrm>
            <a:off x="5654294" y="1973720"/>
            <a:ext cx="6979411" cy="968483"/>
          </a:xfrm>
          <a:prstGeom prst="rect">
            <a:avLst/>
          </a:prstGeom>
        </p:spPr>
        <p:txBody>
          <a:bodyPr lIns="0" tIns="0" rIns="0" bIns="0" rtlCol="0" anchor="t">
            <a:spAutoFit/>
          </a:bodyPr>
          <a:lstStyle/>
          <a:p>
            <a:pPr algn="ctr">
              <a:lnSpc>
                <a:spcPts val="7242"/>
              </a:lnSpc>
            </a:pPr>
            <a:r>
              <a:rPr lang="en-US" sz="7390">
                <a:solidFill>
                  <a:srgbClr val="4F008C"/>
                </a:solidFill>
                <a:latin typeface="Inter Bold"/>
              </a:rPr>
              <a:t>Future work</a:t>
            </a:r>
          </a:p>
        </p:txBody>
      </p:sp>
      <p:sp>
        <p:nvSpPr>
          <p:cNvPr id="7" name="TextBox 7"/>
          <p:cNvSpPr txBox="1"/>
          <p:nvPr/>
        </p:nvSpPr>
        <p:spPr>
          <a:xfrm>
            <a:off x="1028700" y="4192587"/>
            <a:ext cx="10025211" cy="3692526"/>
          </a:xfrm>
          <a:prstGeom prst="rect">
            <a:avLst/>
          </a:prstGeom>
        </p:spPr>
        <p:txBody>
          <a:bodyPr lIns="0" tIns="0" rIns="0" bIns="0" rtlCol="0" anchor="t">
            <a:spAutoFit/>
          </a:bodyPr>
          <a:lstStyle/>
          <a:p>
            <a:pPr marL="755646" lvl="1" indent="-377823">
              <a:lnSpc>
                <a:spcPts val="4899"/>
              </a:lnSpc>
              <a:buFont typeface="Arial"/>
              <a:buChar char="•"/>
            </a:pPr>
            <a:r>
              <a:rPr lang="en-US" sz="3499">
                <a:solidFill>
                  <a:srgbClr val="000000"/>
                </a:solidFill>
                <a:latin typeface="Open Sauce"/>
              </a:rPr>
              <a:t>Gathering pictures</a:t>
            </a:r>
          </a:p>
          <a:p>
            <a:pPr marL="755646" lvl="1" indent="-377823">
              <a:lnSpc>
                <a:spcPts val="4899"/>
              </a:lnSpc>
              <a:buFont typeface="Arial"/>
              <a:buChar char="•"/>
            </a:pPr>
            <a:r>
              <a:rPr lang="en-US" sz="3499">
                <a:solidFill>
                  <a:srgbClr val="000000"/>
                </a:solidFill>
                <a:latin typeface="Open Sauce"/>
              </a:rPr>
              <a:t>Deploy the webpage in global  server</a:t>
            </a:r>
          </a:p>
          <a:p>
            <a:pPr marL="755646" lvl="1" indent="-377823">
              <a:lnSpc>
                <a:spcPts val="4899"/>
              </a:lnSpc>
              <a:buFont typeface="Arial"/>
              <a:buChar char="•"/>
            </a:pPr>
            <a:r>
              <a:rPr lang="en-US" sz="3499">
                <a:solidFill>
                  <a:srgbClr val="000000"/>
                </a:solidFill>
                <a:latin typeface="Open Sauce"/>
              </a:rPr>
              <a:t>Upload pictures for the results in webpage</a:t>
            </a:r>
          </a:p>
          <a:p>
            <a:pPr marL="755646" lvl="1" indent="-377823">
              <a:lnSpc>
                <a:spcPts val="4899"/>
              </a:lnSpc>
              <a:buFont typeface="Arial"/>
              <a:buChar char="•"/>
            </a:pPr>
            <a:r>
              <a:rPr lang="en-US" sz="3499">
                <a:solidFill>
                  <a:srgbClr val="000000"/>
                </a:solidFill>
                <a:latin typeface="Open Sauce"/>
              </a:rPr>
              <a:t>Full dynamic frontend application</a:t>
            </a:r>
          </a:p>
          <a:p>
            <a:pPr marL="755646" lvl="1" indent="-377823">
              <a:lnSpc>
                <a:spcPts val="4899"/>
              </a:lnSpc>
              <a:buFont typeface="Arial"/>
              <a:buChar char="•"/>
            </a:pPr>
            <a:r>
              <a:rPr lang="en-US" sz="3499">
                <a:solidFill>
                  <a:srgbClr val="000000"/>
                </a:solidFill>
                <a:latin typeface="Open Sauce"/>
              </a:rPr>
              <a:t>Using SQL with dataset</a:t>
            </a:r>
          </a:p>
          <a:p>
            <a:pPr>
              <a:lnSpc>
                <a:spcPts val="4899"/>
              </a:lnSpc>
            </a:pPr>
            <a:endParaRPr lang="en-US" sz="3499">
              <a:solidFill>
                <a:srgbClr val="000000"/>
              </a:solidFill>
              <a:latin typeface="Open Sauce"/>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781576" y="0"/>
            <a:ext cx="19069576" cy="6138409"/>
          </a:xfrm>
          <a:prstGeom prst="rect">
            <a:avLst/>
          </a:prstGeom>
        </p:spPr>
      </p:pic>
      <p:grpSp>
        <p:nvGrpSpPr>
          <p:cNvPr id="3" name="Group 3"/>
          <p:cNvGrpSpPr/>
          <p:nvPr/>
        </p:nvGrpSpPr>
        <p:grpSpPr>
          <a:xfrm>
            <a:off x="-2265000" y="-614792"/>
            <a:ext cx="22425679" cy="1472042"/>
            <a:chOff x="0" y="0"/>
            <a:chExt cx="10060796" cy="660400"/>
          </a:xfrm>
        </p:grpSpPr>
        <p:sp>
          <p:nvSpPr>
            <p:cNvPr id="4" name="Freeform 4"/>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6" name="screen-capture_zlK7cEgw_Trim">
            <a:hlinkClick r:id="" action="ppaction://media"/>
            <a:extLst>
              <a:ext uri="{FF2B5EF4-FFF2-40B4-BE49-F238E27FC236}">
                <a16:creationId xmlns:a16="http://schemas.microsoft.com/office/drawing/2014/main" id="{F17723C4-C991-1722-C119-568A7B9A41A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l="37205" t="-145" r="37807" b="2940"/>
          <a:stretch/>
        </p:blipFill>
        <p:spPr>
          <a:xfrm>
            <a:off x="6798188" y="857250"/>
            <a:ext cx="4299304" cy="941069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781576" y="2360948"/>
            <a:ext cx="19069576" cy="6138409"/>
          </a:xfrm>
          <a:prstGeom prst="rect">
            <a:avLst/>
          </a:prstGeom>
        </p:spPr>
      </p:pic>
      <p:sp>
        <p:nvSpPr>
          <p:cNvPr id="3" name="TextBox 3"/>
          <p:cNvSpPr txBox="1"/>
          <p:nvPr/>
        </p:nvSpPr>
        <p:spPr>
          <a:xfrm>
            <a:off x="5252157" y="2925060"/>
            <a:ext cx="14618496" cy="1381125"/>
          </a:xfrm>
          <a:prstGeom prst="rect">
            <a:avLst/>
          </a:prstGeom>
        </p:spPr>
        <p:txBody>
          <a:bodyPr lIns="0" tIns="0" rIns="0" bIns="0" rtlCol="0" anchor="t">
            <a:spAutoFit/>
          </a:bodyPr>
          <a:lstStyle/>
          <a:p>
            <a:pPr algn="ctr">
              <a:lnSpc>
                <a:spcPts val="10889"/>
              </a:lnSpc>
            </a:pPr>
            <a:r>
              <a:rPr lang="en-US" sz="9074">
                <a:solidFill>
                  <a:srgbClr val="4F008C"/>
                </a:solidFill>
                <a:latin typeface="Inter Bold"/>
              </a:rPr>
              <a:t>Thank you!</a:t>
            </a:r>
          </a:p>
        </p:txBody>
      </p:sp>
      <p:sp>
        <p:nvSpPr>
          <p:cNvPr id="4" name="TextBox 4"/>
          <p:cNvSpPr txBox="1"/>
          <p:nvPr/>
        </p:nvSpPr>
        <p:spPr>
          <a:xfrm>
            <a:off x="7635536" y="4239510"/>
            <a:ext cx="9851737" cy="572377"/>
          </a:xfrm>
          <a:prstGeom prst="rect">
            <a:avLst/>
          </a:prstGeom>
        </p:spPr>
        <p:txBody>
          <a:bodyPr lIns="0" tIns="0" rIns="0" bIns="0" rtlCol="0" anchor="t">
            <a:spAutoFit/>
          </a:bodyPr>
          <a:lstStyle/>
          <a:p>
            <a:pPr algn="ctr">
              <a:lnSpc>
                <a:spcPts val="4676"/>
              </a:lnSpc>
            </a:pPr>
            <a:r>
              <a:rPr lang="en-US" sz="3340">
                <a:solidFill>
                  <a:srgbClr val="4F008C"/>
                </a:solidFill>
                <a:latin typeface="Inter"/>
              </a:rPr>
              <a:t>Do You Have Any Questions?</a:t>
            </a:r>
          </a:p>
        </p:txBody>
      </p:sp>
      <p:grpSp>
        <p:nvGrpSpPr>
          <p:cNvPr id="5" name="Group 5"/>
          <p:cNvGrpSpPr/>
          <p:nvPr/>
        </p:nvGrpSpPr>
        <p:grpSpPr>
          <a:xfrm>
            <a:off x="-1781095" y="9550979"/>
            <a:ext cx="22425679" cy="1472042"/>
            <a:chOff x="0" y="0"/>
            <a:chExt cx="10060796" cy="660400"/>
          </a:xfrm>
        </p:grpSpPr>
        <p:sp>
          <p:nvSpPr>
            <p:cNvPr id="6" name="Freeform 6"/>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817437" y="6381888"/>
            <a:ext cx="5276160" cy="447675"/>
          </a:xfrm>
          <a:prstGeom prst="rect">
            <a:avLst/>
          </a:prstGeom>
        </p:spPr>
        <p:txBody>
          <a:bodyPr lIns="0" tIns="0" rIns="0" bIns="0" rtlCol="0" anchor="t">
            <a:spAutoFit/>
          </a:bodyPr>
          <a:lstStyle/>
          <a:p>
            <a:pPr>
              <a:lnSpc>
                <a:spcPts val="3749"/>
              </a:lnSpc>
            </a:pPr>
            <a:r>
              <a:rPr lang="en-US" sz="2499">
                <a:solidFill>
                  <a:srgbClr val="4F008C"/>
                </a:solidFill>
                <a:latin typeface="Open Sans"/>
              </a:rPr>
              <a:t>Ahuwaishel@gmail.com</a:t>
            </a:r>
          </a:p>
        </p:txBody>
      </p:sp>
      <p:sp>
        <p:nvSpPr>
          <p:cNvPr id="3" name="TextBox 3"/>
          <p:cNvSpPr txBox="1"/>
          <p:nvPr/>
        </p:nvSpPr>
        <p:spPr>
          <a:xfrm>
            <a:off x="6927867" y="6381888"/>
            <a:ext cx="5276160" cy="447675"/>
          </a:xfrm>
          <a:prstGeom prst="rect">
            <a:avLst/>
          </a:prstGeom>
        </p:spPr>
        <p:txBody>
          <a:bodyPr lIns="0" tIns="0" rIns="0" bIns="0" rtlCol="0" anchor="t">
            <a:spAutoFit/>
          </a:bodyPr>
          <a:lstStyle/>
          <a:p>
            <a:pPr>
              <a:lnSpc>
                <a:spcPts val="3749"/>
              </a:lnSpc>
            </a:pPr>
            <a:r>
              <a:rPr lang="en-US" sz="2499">
                <a:solidFill>
                  <a:srgbClr val="4F008C"/>
                </a:solidFill>
                <a:latin typeface="Open Sans"/>
              </a:rPr>
              <a:t>Jumana.almussa@gmail.com</a:t>
            </a:r>
          </a:p>
        </p:txBody>
      </p:sp>
      <p:sp>
        <p:nvSpPr>
          <p:cNvPr id="4" name="TextBox 4"/>
          <p:cNvSpPr txBox="1"/>
          <p:nvPr/>
        </p:nvSpPr>
        <p:spPr>
          <a:xfrm>
            <a:off x="11581423" y="6381888"/>
            <a:ext cx="5276160" cy="447675"/>
          </a:xfrm>
          <a:prstGeom prst="rect">
            <a:avLst/>
          </a:prstGeom>
        </p:spPr>
        <p:txBody>
          <a:bodyPr lIns="0" tIns="0" rIns="0" bIns="0" rtlCol="0" anchor="t">
            <a:spAutoFit/>
          </a:bodyPr>
          <a:lstStyle/>
          <a:p>
            <a:pPr>
              <a:lnSpc>
                <a:spcPts val="3749"/>
              </a:lnSpc>
            </a:pPr>
            <a:r>
              <a:rPr lang="en-US" sz="2499">
                <a:solidFill>
                  <a:srgbClr val="4F008C"/>
                </a:solidFill>
                <a:latin typeface="Open Sans"/>
              </a:rPr>
              <a:t>afnanalzahrani6@gmail.com</a:t>
            </a:r>
          </a:p>
        </p:txBody>
      </p:sp>
      <p:grpSp>
        <p:nvGrpSpPr>
          <p:cNvPr id="5" name="Group 5"/>
          <p:cNvGrpSpPr/>
          <p:nvPr/>
        </p:nvGrpSpPr>
        <p:grpSpPr>
          <a:xfrm>
            <a:off x="-1315470" y="9472050"/>
            <a:ext cx="22425679" cy="2624204"/>
            <a:chOff x="0" y="0"/>
            <a:chExt cx="10060796" cy="1177293"/>
          </a:xfrm>
        </p:grpSpPr>
        <p:sp>
          <p:nvSpPr>
            <p:cNvPr id="6" name="Freeform 6"/>
            <p:cNvSpPr/>
            <p:nvPr/>
          </p:nvSpPr>
          <p:spPr>
            <a:xfrm>
              <a:off x="0" y="0"/>
              <a:ext cx="10060797" cy="1177293"/>
            </a:xfrm>
            <a:custGeom>
              <a:avLst/>
              <a:gdLst/>
              <a:ahLst/>
              <a:cxnLst/>
              <a:rect l="l" t="t" r="r" b="b"/>
              <a:pathLst>
                <a:path w="10060797" h="1177293">
                  <a:moveTo>
                    <a:pt x="9936336" y="1177293"/>
                  </a:moveTo>
                  <a:lnTo>
                    <a:pt x="124460" y="1177293"/>
                  </a:lnTo>
                  <a:cubicBezTo>
                    <a:pt x="55880" y="1177293"/>
                    <a:pt x="0" y="1121413"/>
                    <a:pt x="0" y="1052833"/>
                  </a:cubicBezTo>
                  <a:lnTo>
                    <a:pt x="0" y="124460"/>
                  </a:lnTo>
                  <a:cubicBezTo>
                    <a:pt x="0" y="55880"/>
                    <a:pt x="55880" y="0"/>
                    <a:pt x="124460" y="0"/>
                  </a:cubicBezTo>
                  <a:lnTo>
                    <a:pt x="9936337" y="0"/>
                  </a:lnTo>
                  <a:cubicBezTo>
                    <a:pt x="10004916" y="0"/>
                    <a:pt x="10060797" y="55880"/>
                    <a:pt x="10060797" y="124460"/>
                  </a:cubicBezTo>
                  <a:lnTo>
                    <a:pt x="10060797" y="1052833"/>
                  </a:lnTo>
                  <a:cubicBezTo>
                    <a:pt x="10060797" y="1121413"/>
                    <a:pt x="10004916" y="1177293"/>
                    <a:pt x="9936337" y="1177293"/>
                  </a:cubicBezTo>
                  <a:close/>
                </a:path>
              </a:pathLst>
            </a:custGeom>
            <a:solidFill>
              <a:srgbClr val="4E008C"/>
            </a:solidFill>
          </p:spPr>
        </p:sp>
      </p:grpSp>
      <p:pic>
        <p:nvPicPr>
          <p:cNvPr id="7" name="Picture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90788" y="-994909"/>
            <a:ext cx="19069576" cy="6138409"/>
          </a:xfrm>
          <a:prstGeom prst="rect">
            <a:avLst/>
          </a:prstGeom>
        </p:spPr>
      </p:pic>
      <p:sp>
        <p:nvSpPr>
          <p:cNvPr id="8" name="TextBox 8"/>
          <p:cNvSpPr txBox="1"/>
          <p:nvPr/>
        </p:nvSpPr>
        <p:spPr>
          <a:xfrm>
            <a:off x="3867840" y="7086807"/>
            <a:ext cx="5276160" cy="447675"/>
          </a:xfrm>
          <a:prstGeom prst="rect">
            <a:avLst/>
          </a:prstGeom>
        </p:spPr>
        <p:txBody>
          <a:bodyPr lIns="0" tIns="0" rIns="0" bIns="0" rtlCol="0" anchor="t">
            <a:spAutoFit/>
          </a:bodyPr>
          <a:lstStyle/>
          <a:p>
            <a:pPr>
              <a:lnSpc>
                <a:spcPts val="3749"/>
              </a:lnSpc>
            </a:pPr>
            <a:r>
              <a:rPr lang="en-US" sz="2499">
                <a:solidFill>
                  <a:srgbClr val="4F008C"/>
                </a:solidFill>
                <a:latin typeface="Open Sans"/>
              </a:rPr>
              <a:t>mahmoud.k.alhassan@outlook.com</a:t>
            </a:r>
          </a:p>
        </p:txBody>
      </p:sp>
      <p:sp>
        <p:nvSpPr>
          <p:cNvPr id="9" name="TextBox 9"/>
          <p:cNvSpPr txBox="1"/>
          <p:nvPr/>
        </p:nvSpPr>
        <p:spPr>
          <a:xfrm>
            <a:off x="9565948" y="7086807"/>
            <a:ext cx="5276160" cy="447675"/>
          </a:xfrm>
          <a:prstGeom prst="rect">
            <a:avLst/>
          </a:prstGeom>
        </p:spPr>
        <p:txBody>
          <a:bodyPr lIns="0" tIns="0" rIns="0" bIns="0" rtlCol="0" anchor="t">
            <a:spAutoFit/>
          </a:bodyPr>
          <a:lstStyle/>
          <a:p>
            <a:pPr>
              <a:lnSpc>
                <a:spcPts val="3749"/>
              </a:lnSpc>
            </a:pPr>
            <a:r>
              <a:rPr lang="en-US" sz="2499">
                <a:solidFill>
                  <a:srgbClr val="4F008C"/>
                </a:solidFill>
                <a:latin typeface="Open Sans"/>
              </a:rPr>
              <a:t>Amjadalmusallam@gmail.com</a:t>
            </a:r>
          </a:p>
        </p:txBody>
      </p:sp>
      <p:sp>
        <p:nvSpPr>
          <p:cNvPr id="10" name="TextBox 10"/>
          <p:cNvSpPr txBox="1"/>
          <p:nvPr/>
        </p:nvSpPr>
        <p:spPr>
          <a:xfrm>
            <a:off x="1859958" y="4674107"/>
            <a:ext cx="14568084" cy="1783981"/>
          </a:xfrm>
          <a:prstGeom prst="rect">
            <a:avLst/>
          </a:prstGeom>
        </p:spPr>
        <p:txBody>
          <a:bodyPr lIns="0" tIns="0" rIns="0" bIns="0" rtlCol="0" anchor="t">
            <a:spAutoFit/>
          </a:bodyPr>
          <a:lstStyle/>
          <a:p>
            <a:pPr algn="ctr">
              <a:lnSpc>
                <a:spcPts val="14545"/>
              </a:lnSpc>
            </a:pPr>
            <a:r>
              <a:rPr lang="en-US" sz="10389">
                <a:solidFill>
                  <a:srgbClr val="4F008C"/>
                </a:solidFill>
                <a:latin typeface="Inter Bold"/>
              </a:rPr>
              <a:t>Contact </a:t>
            </a:r>
            <a:r>
              <a:rPr lang="en-US" sz="10389">
                <a:solidFill>
                  <a:srgbClr val="FF6A39"/>
                </a:solidFill>
                <a:latin typeface="Inter Bold"/>
              </a:rPr>
              <a:t>Us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5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497131" y="-2271908"/>
            <a:ext cx="21887884" cy="7200900"/>
          </a:xfrm>
          <a:prstGeom prst="rect">
            <a:avLst/>
          </a:prstGeom>
        </p:spPr>
      </p:pic>
      <p:pic>
        <p:nvPicPr>
          <p:cNvPr id="3" name="Picture 3"/>
          <p:cNvPicPr>
            <a:picLocks noChangeAspect="1"/>
          </p:cNvPicPr>
          <p:nvPr/>
        </p:nvPicPr>
        <p:blipFill>
          <a:blip r:embed="rId4"/>
          <a:srcRect/>
          <a:stretch>
            <a:fillRect/>
          </a:stretch>
        </p:blipFill>
        <p:spPr>
          <a:xfrm>
            <a:off x="10761840" y="2992971"/>
            <a:ext cx="5457841" cy="4301058"/>
          </a:xfrm>
          <a:prstGeom prst="rect">
            <a:avLst/>
          </a:prstGeom>
        </p:spPr>
      </p:pic>
      <p:grpSp>
        <p:nvGrpSpPr>
          <p:cNvPr id="4" name="Group 4"/>
          <p:cNvGrpSpPr/>
          <p:nvPr/>
        </p:nvGrpSpPr>
        <p:grpSpPr>
          <a:xfrm>
            <a:off x="-1646892" y="9550979"/>
            <a:ext cx="22425679" cy="1624442"/>
            <a:chOff x="0" y="0"/>
            <a:chExt cx="10060796" cy="728771"/>
          </a:xfrm>
        </p:grpSpPr>
        <p:sp>
          <p:nvSpPr>
            <p:cNvPr id="5" name="Freeform 5"/>
            <p:cNvSpPr/>
            <p:nvPr/>
          </p:nvSpPr>
          <p:spPr>
            <a:xfrm>
              <a:off x="0" y="0"/>
              <a:ext cx="10060797" cy="728771"/>
            </a:xfrm>
            <a:custGeom>
              <a:avLst/>
              <a:gdLst/>
              <a:ahLst/>
              <a:cxnLst/>
              <a:rect l="l" t="t" r="r" b="b"/>
              <a:pathLst>
                <a:path w="10060797" h="728771">
                  <a:moveTo>
                    <a:pt x="9936336" y="728771"/>
                  </a:moveTo>
                  <a:lnTo>
                    <a:pt x="124460" y="728771"/>
                  </a:lnTo>
                  <a:cubicBezTo>
                    <a:pt x="55880" y="728771"/>
                    <a:pt x="0" y="672891"/>
                    <a:pt x="0" y="604311"/>
                  </a:cubicBezTo>
                  <a:lnTo>
                    <a:pt x="0" y="124460"/>
                  </a:lnTo>
                  <a:cubicBezTo>
                    <a:pt x="0" y="55880"/>
                    <a:pt x="55880" y="0"/>
                    <a:pt x="124460" y="0"/>
                  </a:cubicBezTo>
                  <a:lnTo>
                    <a:pt x="9936337" y="0"/>
                  </a:lnTo>
                  <a:cubicBezTo>
                    <a:pt x="10004916" y="0"/>
                    <a:pt x="10060797" y="55880"/>
                    <a:pt x="10060797" y="124460"/>
                  </a:cubicBezTo>
                  <a:lnTo>
                    <a:pt x="10060797" y="604311"/>
                  </a:lnTo>
                  <a:cubicBezTo>
                    <a:pt x="10060797" y="672891"/>
                    <a:pt x="10004916" y="728771"/>
                    <a:pt x="9936337" y="728771"/>
                  </a:cubicBezTo>
                  <a:close/>
                </a:path>
              </a:pathLst>
            </a:custGeom>
            <a:solidFill>
              <a:srgbClr val="6FB946"/>
            </a:solidFill>
          </p:spPr>
        </p:sp>
      </p:grpSp>
      <p:sp>
        <p:nvSpPr>
          <p:cNvPr id="6" name="TextBox 6"/>
          <p:cNvSpPr txBox="1"/>
          <p:nvPr/>
        </p:nvSpPr>
        <p:spPr>
          <a:xfrm>
            <a:off x="1413606" y="3228663"/>
            <a:ext cx="8573660" cy="405765"/>
          </a:xfrm>
          <a:prstGeom prst="rect">
            <a:avLst/>
          </a:prstGeom>
        </p:spPr>
        <p:txBody>
          <a:bodyPr lIns="0" tIns="0" rIns="0" bIns="0" rtlCol="0" anchor="t">
            <a:spAutoFit/>
          </a:bodyPr>
          <a:lstStyle/>
          <a:p>
            <a:pPr>
              <a:lnSpc>
                <a:spcPts val="3359"/>
              </a:lnSpc>
            </a:pPr>
            <a:endParaRPr/>
          </a:p>
        </p:txBody>
      </p:sp>
      <p:sp>
        <p:nvSpPr>
          <p:cNvPr id="7" name="TextBox 7"/>
          <p:cNvSpPr txBox="1"/>
          <p:nvPr/>
        </p:nvSpPr>
        <p:spPr>
          <a:xfrm>
            <a:off x="1926244" y="4004943"/>
            <a:ext cx="7639703" cy="2943254"/>
          </a:xfrm>
          <a:prstGeom prst="rect">
            <a:avLst/>
          </a:prstGeom>
        </p:spPr>
        <p:txBody>
          <a:bodyPr lIns="0" tIns="0" rIns="0" bIns="0" rtlCol="0" anchor="t">
            <a:spAutoFit/>
          </a:bodyPr>
          <a:lstStyle/>
          <a:p>
            <a:pPr>
              <a:lnSpc>
                <a:spcPts val="4723"/>
              </a:lnSpc>
            </a:pPr>
            <a:r>
              <a:rPr lang="en-US" sz="3373">
                <a:solidFill>
                  <a:srgbClr val="000000"/>
                </a:solidFill>
                <a:latin typeface="Open Sauce"/>
              </a:rPr>
              <a:t>One of the programs of the </a:t>
            </a:r>
            <a:r>
              <a:rPr lang="en-US" sz="3373">
                <a:solidFill>
                  <a:srgbClr val="6FB946"/>
                </a:solidFill>
                <a:latin typeface="Open Sauce Bold"/>
              </a:rPr>
              <a:t>2030</a:t>
            </a:r>
            <a:r>
              <a:rPr lang="en-US" sz="3373">
                <a:solidFill>
                  <a:srgbClr val="000000"/>
                </a:solidFill>
                <a:latin typeface="Open Sauce Bold"/>
              </a:rPr>
              <a:t> </a:t>
            </a:r>
            <a:r>
              <a:rPr lang="en-US" sz="3373">
                <a:solidFill>
                  <a:srgbClr val="6FB946"/>
                </a:solidFill>
                <a:latin typeface="Open Sauce Bold"/>
              </a:rPr>
              <a:t>vision</a:t>
            </a:r>
            <a:r>
              <a:rPr lang="en-US" sz="3373">
                <a:solidFill>
                  <a:srgbClr val="000000"/>
                </a:solidFill>
                <a:latin typeface="Open Sauce"/>
              </a:rPr>
              <a:t> (</a:t>
            </a:r>
            <a:r>
              <a:rPr lang="en-US" sz="3373">
                <a:solidFill>
                  <a:srgbClr val="000000"/>
                </a:solidFill>
                <a:latin typeface="Open Sauce Bold"/>
              </a:rPr>
              <a:t>Quality of Life</a:t>
            </a:r>
            <a:r>
              <a:rPr lang="en-US" sz="3373">
                <a:solidFill>
                  <a:srgbClr val="000000"/>
                </a:solidFill>
                <a:latin typeface="Open Sauce"/>
              </a:rPr>
              <a:t>) which focus on improving the quality of life for the people &amp; families.</a:t>
            </a:r>
          </a:p>
          <a:p>
            <a:pPr algn="just">
              <a:lnSpc>
                <a:spcPts val="4723"/>
              </a:lnSpc>
              <a:spcBef>
                <a:spcPct val="0"/>
              </a:spcBef>
            </a:pPr>
            <a:endParaRPr lang="en-US" sz="3373">
              <a:solidFill>
                <a:srgbClr val="000000"/>
              </a:solidFill>
              <a:latin typeface="Open Sauc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550979"/>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F6A39"/>
            </a:solidFill>
          </p:spPr>
        </p:sp>
      </p:grpSp>
      <p:grpSp>
        <p:nvGrpSpPr>
          <p:cNvPr id="4" name="Group 4"/>
          <p:cNvGrpSpPr/>
          <p:nvPr/>
        </p:nvGrpSpPr>
        <p:grpSpPr>
          <a:xfrm>
            <a:off x="-1646892" y="9550979"/>
            <a:ext cx="22425679" cy="1624442"/>
            <a:chOff x="0" y="0"/>
            <a:chExt cx="10060796" cy="728771"/>
          </a:xfrm>
        </p:grpSpPr>
        <p:sp>
          <p:nvSpPr>
            <p:cNvPr id="5" name="Freeform 5"/>
            <p:cNvSpPr/>
            <p:nvPr/>
          </p:nvSpPr>
          <p:spPr>
            <a:xfrm>
              <a:off x="0" y="0"/>
              <a:ext cx="10060797" cy="728771"/>
            </a:xfrm>
            <a:custGeom>
              <a:avLst/>
              <a:gdLst/>
              <a:ahLst/>
              <a:cxnLst/>
              <a:rect l="l" t="t" r="r" b="b"/>
              <a:pathLst>
                <a:path w="10060797" h="728771">
                  <a:moveTo>
                    <a:pt x="9936336" y="728771"/>
                  </a:moveTo>
                  <a:lnTo>
                    <a:pt x="124460" y="728771"/>
                  </a:lnTo>
                  <a:cubicBezTo>
                    <a:pt x="55880" y="728771"/>
                    <a:pt x="0" y="672891"/>
                    <a:pt x="0" y="604311"/>
                  </a:cubicBezTo>
                  <a:lnTo>
                    <a:pt x="0" y="124460"/>
                  </a:lnTo>
                  <a:cubicBezTo>
                    <a:pt x="0" y="55880"/>
                    <a:pt x="55880" y="0"/>
                    <a:pt x="124460" y="0"/>
                  </a:cubicBezTo>
                  <a:lnTo>
                    <a:pt x="9936337" y="0"/>
                  </a:lnTo>
                  <a:cubicBezTo>
                    <a:pt x="10004916" y="0"/>
                    <a:pt x="10060797" y="55880"/>
                    <a:pt x="10060797" y="124460"/>
                  </a:cubicBezTo>
                  <a:lnTo>
                    <a:pt x="10060797" y="604311"/>
                  </a:lnTo>
                  <a:cubicBezTo>
                    <a:pt x="10060797" y="672891"/>
                    <a:pt x="10004916" y="728771"/>
                    <a:pt x="9936337" y="728771"/>
                  </a:cubicBezTo>
                  <a:close/>
                </a:path>
              </a:pathLst>
            </a:custGeom>
            <a:solidFill>
              <a:srgbClr val="4E008C"/>
            </a:solidFill>
          </p:spPr>
        </p:sp>
      </p:grpSp>
      <p:pic>
        <p:nvPicPr>
          <p:cNvPr id="6" name="Picture 6"/>
          <p:cNvPicPr>
            <a:picLocks noChangeAspect="1"/>
          </p:cNvPicPr>
          <p:nvPr/>
        </p:nvPicPr>
        <p:blipFill>
          <a:blip r:embed="rId2"/>
          <a:srcRect/>
          <a:stretch>
            <a:fillRect/>
          </a:stretch>
        </p:blipFill>
        <p:spPr>
          <a:xfrm>
            <a:off x="12664592" y="4418633"/>
            <a:ext cx="4310091" cy="2155045"/>
          </a:xfrm>
          <a:prstGeom prst="rect">
            <a:avLst/>
          </a:prstGeom>
        </p:spPr>
      </p:pic>
      <p:sp>
        <p:nvSpPr>
          <p:cNvPr id="7" name="TextBox 7"/>
          <p:cNvSpPr txBox="1"/>
          <p:nvPr/>
        </p:nvSpPr>
        <p:spPr>
          <a:xfrm>
            <a:off x="1413606" y="3228663"/>
            <a:ext cx="8573660" cy="405765"/>
          </a:xfrm>
          <a:prstGeom prst="rect">
            <a:avLst/>
          </a:prstGeom>
        </p:spPr>
        <p:txBody>
          <a:bodyPr lIns="0" tIns="0" rIns="0" bIns="0" rtlCol="0" anchor="t">
            <a:spAutoFit/>
          </a:bodyPr>
          <a:lstStyle/>
          <a:p>
            <a:pPr>
              <a:lnSpc>
                <a:spcPts val="3359"/>
              </a:lnSpc>
            </a:pPr>
            <a:endParaRPr/>
          </a:p>
        </p:txBody>
      </p:sp>
      <p:sp>
        <p:nvSpPr>
          <p:cNvPr id="8" name="TextBox 8"/>
          <p:cNvSpPr txBox="1"/>
          <p:nvPr/>
        </p:nvSpPr>
        <p:spPr>
          <a:xfrm>
            <a:off x="1705239" y="4520556"/>
            <a:ext cx="10016144" cy="3124743"/>
          </a:xfrm>
          <a:prstGeom prst="rect">
            <a:avLst/>
          </a:prstGeom>
        </p:spPr>
        <p:txBody>
          <a:bodyPr lIns="0" tIns="0" rIns="0" bIns="0" rtlCol="0" anchor="t">
            <a:spAutoFit/>
          </a:bodyPr>
          <a:lstStyle/>
          <a:p>
            <a:pPr algn="just">
              <a:lnSpc>
                <a:spcPts val="4170"/>
              </a:lnSpc>
            </a:pPr>
            <a:endParaRPr/>
          </a:p>
          <a:p>
            <a:pPr algn="just">
              <a:lnSpc>
                <a:spcPts val="4170"/>
              </a:lnSpc>
            </a:pPr>
            <a:r>
              <a:rPr lang="en-US" sz="2978">
                <a:solidFill>
                  <a:srgbClr val="000000"/>
                </a:solidFill>
                <a:latin typeface="Open Sauce"/>
              </a:rPr>
              <a:t>One of the Saudi digital companies who contribute on in improving the life of the individual &amp; families is </a:t>
            </a:r>
            <a:r>
              <a:rPr lang="en-US" sz="2978">
                <a:solidFill>
                  <a:srgbClr val="4E008C"/>
                </a:solidFill>
                <a:latin typeface="Open Sauce Bold"/>
              </a:rPr>
              <a:t>STC</a:t>
            </a:r>
            <a:r>
              <a:rPr lang="en-US" sz="2978">
                <a:solidFill>
                  <a:srgbClr val="000000"/>
                </a:solidFill>
                <a:latin typeface="Open Sauce"/>
              </a:rPr>
              <a:t>.</a:t>
            </a:r>
          </a:p>
          <a:p>
            <a:pPr algn="just">
              <a:lnSpc>
                <a:spcPts val="4170"/>
              </a:lnSpc>
            </a:pPr>
            <a:endParaRPr lang="en-US" sz="2978">
              <a:solidFill>
                <a:srgbClr val="000000"/>
              </a:solidFill>
              <a:latin typeface="Open Sauce"/>
            </a:endParaRPr>
          </a:p>
          <a:p>
            <a:pPr algn="just">
              <a:lnSpc>
                <a:spcPts val="4170"/>
              </a:lnSpc>
            </a:pPr>
            <a:endParaRPr lang="en-US" sz="2978">
              <a:solidFill>
                <a:srgbClr val="000000"/>
              </a:solidFill>
              <a:latin typeface="Open Sauce"/>
            </a:endParaRPr>
          </a:p>
          <a:p>
            <a:pPr algn="just">
              <a:lnSpc>
                <a:spcPts val="4170"/>
              </a:lnSpc>
              <a:spcBef>
                <a:spcPct val="0"/>
              </a:spcBef>
            </a:pPr>
            <a:endParaRPr lang="en-US" sz="2978">
              <a:solidFill>
                <a:srgbClr val="000000"/>
              </a:solidFill>
              <a:latin typeface="Open Sauce"/>
            </a:endParaRPr>
          </a:p>
        </p:txBody>
      </p:sp>
      <p:pic>
        <p:nvPicPr>
          <p:cNvPr id="9" name="Picture 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939769">
            <a:off x="-2284833" y="-2328028"/>
            <a:ext cx="19069576" cy="613840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5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61381">
            <a:off x="-956676" y="2155257"/>
            <a:ext cx="21887884" cy="7200900"/>
          </a:xfrm>
          <a:prstGeom prst="rect">
            <a:avLst/>
          </a:prstGeom>
        </p:spPr>
      </p:pic>
      <p:sp>
        <p:nvSpPr>
          <p:cNvPr id="3" name="TextBox 3"/>
          <p:cNvSpPr txBox="1"/>
          <p:nvPr/>
        </p:nvSpPr>
        <p:spPr>
          <a:xfrm>
            <a:off x="1413606" y="3228663"/>
            <a:ext cx="8573660" cy="405765"/>
          </a:xfrm>
          <a:prstGeom prst="rect">
            <a:avLst/>
          </a:prstGeom>
        </p:spPr>
        <p:txBody>
          <a:bodyPr lIns="0" tIns="0" rIns="0" bIns="0" rtlCol="0" anchor="t">
            <a:spAutoFit/>
          </a:bodyPr>
          <a:lstStyle/>
          <a:p>
            <a:pPr>
              <a:lnSpc>
                <a:spcPts val="3359"/>
              </a:lnSpc>
            </a:pPr>
            <a:endParaRPr/>
          </a:p>
        </p:txBody>
      </p:sp>
      <p:pic>
        <p:nvPicPr>
          <p:cNvPr id="4" name="Picture 4"/>
          <p:cNvPicPr>
            <a:picLocks noChangeAspect="1"/>
          </p:cNvPicPr>
          <p:nvPr/>
        </p:nvPicPr>
        <p:blipFill>
          <a:blip r:embed="rId4"/>
          <a:srcRect/>
          <a:stretch>
            <a:fillRect/>
          </a:stretch>
        </p:blipFill>
        <p:spPr>
          <a:xfrm>
            <a:off x="10431620" y="1118485"/>
            <a:ext cx="7295877" cy="7295877"/>
          </a:xfrm>
          <a:prstGeom prst="rect">
            <a:avLst/>
          </a:prstGeom>
        </p:spPr>
      </p:pic>
      <p:grpSp>
        <p:nvGrpSpPr>
          <p:cNvPr id="5" name="Group 5"/>
          <p:cNvGrpSpPr/>
          <p:nvPr/>
        </p:nvGrpSpPr>
        <p:grpSpPr>
          <a:xfrm>
            <a:off x="-2476268" y="9550979"/>
            <a:ext cx="22425679" cy="1472042"/>
            <a:chOff x="0" y="0"/>
            <a:chExt cx="10060796" cy="660400"/>
          </a:xfrm>
        </p:grpSpPr>
        <p:sp>
          <p:nvSpPr>
            <p:cNvPr id="6" name="Freeform 6"/>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F6A39"/>
            </a:solidFill>
          </p:spPr>
        </p:sp>
      </p:grpSp>
      <p:pic>
        <p:nvPicPr>
          <p:cNvPr id="7" name="Picture 7"/>
          <p:cNvPicPr>
            <a:picLocks noChangeAspect="1"/>
          </p:cNvPicPr>
          <p:nvPr/>
        </p:nvPicPr>
        <p:blipFill>
          <a:blip r:embed="rId2">
            <a:alphaModFix amt="65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61381">
            <a:off x="-956676" y="-4404241"/>
            <a:ext cx="21887884" cy="7200900"/>
          </a:xfrm>
          <a:prstGeom prst="rect">
            <a:avLst/>
          </a:prstGeom>
        </p:spPr>
      </p:pic>
      <p:grpSp>
        <p:nvGrpSpPr>
          <p:cNvPr id="8" name="Group 8"/>
          <p:cNvGrpSpPr/>
          <p:nvPr/>
        </p:nvGrpSpPr>
        <p:grpSpPr>
          <a:xfrm>
            <a:off x="-1646892" y="9550979"/>
            <a:ext cx="22425679" cy="1624442"/>
            <a:chOff x="0" y="0"/>
            <a:chExt cx="10060796" cy="728771"/>
          </a:xfrm>
        </p:grpSpPr>
        <p:sp>
          <p:nvSpPr>
            <p:cNvPr id="9" name="Freeform 9"/>
            <p:cNvSpPr/>
            <p:nvPr/>
          </p:nvSpPr>
          <p:spPr>
            <a:xfrm>
              <a:off x="0" y="0"/>
              <a:ext cx="10060797" cy="728771"/>
            </a:xfrm>
            <a:custGeom>
              <a:avLst/>
              <a:gdLst/>
              <a:ahLst/>
              <a:cxnLst/>
              <a:rect l="l" t="t" r="r" b="b"/>
              <a:pathLst>
                <a:path w="10060797" h="728771">
                  <a:moveTo>
                    <a:pt x="9936336" y="728771"/>
                  </a:moveTo>
                  <a:lnTo>
                    <a:pt x="124460" y="728771"/>
                  </a:lnTo>
                  <a:cubicBezTo>
                    <a:pt x="55880" y="728771"/>
                    <a:pt x="0" y="672891"/>
                    <a:pt x="0" y="604311"/>
                  </a:cubicBezTo>
                  <a:lnTo>
                    <a:pt x="0" y="124460"/>
                  </a:lnTo>
                  <a:cubicBezTo>
                    <a:pt x="0" y="55880"/>
                    <a:pt x="55880" y="0"/>
                    <a:pt x="124460" y="0"/>
                  </a:cubicBezTo>
                  <a:lnTo>
                    <a:pt x="9936337" y="0"/>
                  </a:lnTo>
                  <a:cubicBezTo>
                    <a:pt x="10004916" y="0"/>
                    <a:pt x="10060797" y="55880"/>
                    <a:pt x="10060797" y="124460"/>
                  </a:cubicBezTo>
                  <a:lnTo>
                    <a:pt x="10060797" y="604311"/>
                  </a:lnTo>
                  <a:cubicBezTo>
                    <a:pt x="10060797" y="672891"/>
                    <a:pt x="10004916" y="728771"/>
                    <a:pt x="9936337" y="728771"/>
                  </a:cubicBezTo>
                  <a:close/>
                </a:path>
              </a:pathLst>
            </a:custGeom>
            <a:solidFill>
              <a:srgbClr val="4E008C"/>
            </a:solidFill>
          </p:spPr>
        </p:sp>
      </p:grpSp>
      <p:sp>
        <p:nvSpPr>
          <p:cNvPr id="10" name="TextBox 10"/>
          <p:cNvSpPr txBox="1"/>
          <p:nvPr/>
        </p:nvSpPr>
        <p:spPr>
          <a:xfrm>
            <a:off x="2578166" y="2913540"/>
            <a:ext cx="7409100" cy="3648618"/>
          </a:xfrm>
          <a:prstGeom prst="rect">
            <a:avLst/>
          </a:prstGeom>
        </p:spPr>
        <p:txBody>
          <a:bodyPr lIns="0" tIns="0" rIns="0" bIns="0" rtlCol="0" anchor="t">
            <a:spAutoFit/>
          </a:bodyPr>
          <a:lstStyle/>
          <a:p>
            <a:pPr algn="just">
              <a:lnSpc>
                <a:spcPts val="4170"/>
              </a:lnSpc>
            </a:pPr>
            <a:endParaRPr/>
          </a:p>
          <a:p>
            <a:pPr algn="just">
              <a:lnSpc>
                <a:spcPts val="4170"/>
              </a:lnSpc>
            </a:pPr>
            <a:endParaRPr/>
          </a:p>
          <a:p>
            <a:pPr algn="just">
              <a:lnSpc>
                <a:spcPts val="4170"/>
              </a:lnSpc>
            </a:pPr>
            <a:r>
              <a:rPr lang="en-US" sz="2978">
                <a:solidFill>
                  <a:srgbClr val="4E008C"/>
                </a:solidFill>
                <a:latin typeface="Open Sauce Bold"/>
              </a:rPr>
              <a:t>STC</a:t>
            </a:r>
            <a:r>
              <a:rPr lang="en-US" sz="2978">
                <a:solidFill>
                  <a:srgbClr val="000000"/>
                </a:solidFill>
                <a:latin typeface="Open Sauce Bold"/>
              </a:rPr>
              <a:t> </a:t>
            </a:r>
            <a:r>
              <a:rPr lang="en-US" sz="2978">
                <a:solidFill>
                  <a:srgbClr val="FF6A39"/>
                </a:solidFill>
                <a:latin typeface="Open Sauce Bold"/>
              </a:rPr>
              <a:t>TV</a:t>
            </a:r>
            <a:r>
              <a:rPr lang="en-US" sz="2978">
                <a:solidFill>
                  <a:srgbClr val="000000"/>
                </a:solidFill>
                <a:latin typeface="Open Sauce"/>
              </a:rPr>
              <a:t> is an entertainment streaming service that provide you with the best movies, tv shows, documentaries, kids shows &amp; more. </a:t>
            </a:r>
          </a:p>
          <a:p>
            <a:pPr algn="just">
              <a:lnSpc>
                <a:spcPts val="4170"/>
              </a:lnSpc>
              <a:spcBef>
                <a:spcPct val="0"/>
              </a:spcBef>
            </a:pPr>
            <a:endParaRPr lang="en-US" sz="2978">
              <a:solidFill>
                <a:srgbClr val="000000"/>
              </a:solidFill>
              <a:latin typeface="Open Sauc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5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61381">
            <a:off x="-956676" y="2155257"/>
            <a:ext cx="21887884" cy="7200900"/>
          </a:xfrm>
          <a:prstGeom prst="rect">
            <a:avLst/>
          </a:prstGeom>
        </p:spPr>
      </p:pic>
      <p:grpSp>
        <p:nvGrpSpPr>
          <p:cNvPr id="3" name="Group 3"/>
          <p:cNvGrpSpPr/>
          <p:nvPr/>
        </p:nvGrpSpPr>
        <p:grpSpPr>
          <a:xfrm>
            <a:off x="-2476268" y="9550979"/>
            <a:ext cx="22425679" cy="1472042"/>
            <a:chOff x="0" y="0"/>
            <a:chExt cx="10060796" cy="660400"/>
          </a:xfrm>
        </p:grpSpPr>
        <p:sp>
          <p:nvSpPr>
            <p:cNvPr id="4" name="Freeform 4"/>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F6A39"/>
            </a:solidFill>
          </p:spPr>
        </p:sp>
      </p:grpSp>
      <p:pic>
        <p:nvPicPr>
          <p:cNvPr id="5" name="Picture 5"/>
          <p:cNvPicPr>
            <a:picLocks noChangeAspect="1"/>
          </p:cNvPicPr>
          <p:nvPr/>
        </p:nvPicPr>
        <p:blipFill>
          <a:blip r:embed="rId2">
            <a:alphaModFix amt="65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61381">
            <a:off x="-956676" y="-4404241"/>
            <a:ext cx="21887884" cy="7200900"/>
          </a:xfrm>
          <a:prstGeom prst="rect">
            <a:avLst/>
          </a:prstGeom>
        </p:spPr>
      </p:pic>
      <p:grpSp>
        <p:nvGrpSpPr>
          <p:cNvPr id="6" name="Group 6"/>
          <p:cNvGrpSpPr/>
          <p:nvPr/>
        </p:nvGrpSpPr>
        <p:grpSpPr>
          <a:xfrm>
            <a:off x="-1646892" y="9550979"/>
            <a:ext cx="22425679" cy="1624442"/>
            <a:chOff x="0" y="0"/>
            <a:chExt cx="10060796" cy="728771"/>
          </a:xfrm>
        </p:grpSpPr>
        <p:sp>
          <p:nvSpPr>
            <p:cNvPr id="7" name="Freeform 7"/>
            <p:cNvSpPr/>
            <p:nvPr/>
          </p:nvSpPr>
          <p:spPr>
            <a:xfrm>
              <a:off x="0" y="0"/>
              <a:ext cx="10060797" cy="728771"/>
            </a:xfrm>
            <a:custGeom>
              <a:avLst/>
              <a:gdLst/>
              <a:ahLst/>
              <a:cxnLst/>
              <a:rect l="l" t="t" r="r" b="b"/>
              <a:pathLst>
                <a:path w="10060797" h="728771">
                  <a:moveTo>
                    <a:pt x="9936336" y="728771"/>
                  </a:moveTo>
                  <a:lnTo>
                    <a:pt x="124460" y="728771"/>
                  </a:lnTo>
                  <a:cubicBezTo>
                    <a:pt x="55880" y="728771"/>
                    <a:pt x="0" y="672891"/>
                    <a:pt x="0" y="604311"/>
                  </a:cubicBezTo>
                  <a:lnTo>
                    <a:pt x="0" y="124460"/>
                  </a:lnTo>
                  <a:cubicBezTo>
                    <a:pt x="0" y="55880"/>
                    <a:pt x="55880" y="0"/>
                    <a:pt x="124460" y="0"/>
                  </a:cubicBezTo>
                  <a:lnTo>
                    <a:pt x="9936337" y="0"/>
                  </a:lnTo>
                  <a:cubicBezTo>
                    <a:pt x="10004916" y="0"/>
                    <a:pt x="10060797" y="55880"/>
                    <a:pt x="10060797" y="124460"/>
                  </a:cubicBezTo>
                  <a:lnTo>
                    <a:pt x="10060797" y="604311"/>
                  </a:lnTo>
                  <a:cubicBezTo>
                    <a:pt x="10060797" y="672891"/>
                    <a:pt x="10004916" y="728771"/>
                    <a:pt x="9936337" y="728771"/>
                  </a:cubicBezTo>
                  <a:close/>
                </a:path>
              </a:pathLst>
            </a:custGeom>
            <a:solidFill>
              <a:srgbClr val="4E008C"/>
            </a:solidFill>
          </p:spPr>
        </p:sp>
      </p:grpSp>
      <p:pic>
        <p:nvPicPr>
          <p:cNvPr id="8" name="Picture 8"/>
          <p:cNvPicPr>
            <a:picLocks noChangeAspect="1"/>
          </p:cNvPicPr>
          <p:nvPr/>
        </p:nvPicPr>
        <p:blipFill>
          <a:blip r:embed="rId4"/>
          <a:srcRect/>
          <a:stretch>
            <a:fillRect/>
          </a:stretch>
        </p:blipFill>
        <p:spPr>
          <a:xfrm>
            <a:off x="11024799" y="1495151"/>
            <a:ext cx="7047924" cy="6670682"/>
          </a:xfrm>
          <a:prstGeom prst="rect">
            <a:avLst/>
          </a:prstGeom>
        </p:spPr>
      </p:pic>
      <p:sp>
        <p:nvSpPr>
          <p:cNvPr id="9" name="TextBox 9"/>
          <p:cNvSpPr txBox="1"/>
          <p:nvPr/>
        </p:nvSpPr>
        <p:spPr>
          <a:xfrm>
            <a:off x="1413606" y="3228663"/>
            <a:ext cx="8573660" cy="405765"/>
          </a:xfrm>
          <a:prstGeom prst="rect">
            <a:avLst/>
          </a:prstGeom>
        </p:spPr>
        <p:txBody>
          <a:bodyPr lIns="0" tIns="0" rIns="0" bIns="0" rtlCol="0" anchor="t">
            <a:spAutoFit/>
          </a:bodyPr>
          <a:lstStyle/>
          <a:p>
            <a:pPr>
              <a:lnSpc>
                <a:spcPts val="3359"/>
              </a:lnSpc>
            </a:pPr>
            <a:endParaRPr/>
          </a:p>
        </p:txBody>
      </p:sp>
      <p:sp>
        <p:nvSpPr>
          <p:cNvPr id="10" name="TextBox 10"/>
          <p:cNvSpPr txBox="1"/>
          <p:nvPr/>
        </p:nvSpPr>
        <p:spPr>
          <a:xfrm>
            <a:off x="2080355" y="2880479"/>
            <a:ext cx="8241648" cy="3919763"/>
          </a:xfrm>
          <a:prstGeom prst="rect">
            <a:avLst/>
          </a:prstGeom>
        </p:spPr>
        <p:txBody>
          <a:bodyPr lIns="0" tIns="0" rIns="0" bIns="0" rtlCol="0" anchor="t">
            <a:spAutoFit/>
          </a:bodyPr>
          <a:lstStyle/>
          <a:p>
            <a:pPr algn="just">
              <a:lnSpc>
                <a:spcPts val="4450"/>
              </a:lnSpc>
            </a:pPr>
            <a:endParaRPr/>
          </a:p>
          <a:p>
            <a:pPr algn="just">
              <a:lnSpc>
                <a:spcPts val="4450"/>
              </a:lnSpc>
            </a:pPr>
            <a:r>
              <a:rPr lang="en-US" sz="3178">
                <a:solidFill>
                  <a:srgbClr val="000000"/>
                </a:solidFill>
                <a:latin typeface="Open Sauce"/>
              </a:rPr>
              <a:t>So our  </a:t>
            </a:r>
            <a:r>
              <a:rPr lang="en-US" sz="3178">
                <a:solidFill>
                  <a:srgbClr val="4E008C"/>
                </a:solidFill>
                <a:latin typeface="Open Sauce Bold"/>
              </a:rPr>
              <a:t>target</a:t>
            </a:r>
            <a:r>
              <a:rPr lang="en-US" sz="3178">
                <a:solidFill>
                  <a:srgbClr val="000000"/>
                </a:solidFill>
                <a:latin typeface="Open Sauce"/>
              </a:rPr>
              <a:t> for this project is to contribute efficiently in developing a </a:t>
            </a:r>
            <a:r>
              <a:rPr lang="en-US" sz="3178">
                <a:solidFill>
                  <a:srgbClr val="000000"/>
                </a:solidFill>
                <a:latin typeface="Open Sauce Bold"/>
              </a:rPr>
              <a:t>recommendation system </a:t>
            </a:r>
            <a:r>
              <a:rPr lang="en-US" sz="3178">
                <a:solidFill>
                  <a:srgbClr val="000000"/>
                </a:solidFill>
                <a:latin typeface="Open Sauce"/>
              </a:rPr>
              <a:t>for the viewer which will improve his quality of life, with the implementing the latest </a:t>
            </a:r>
            <a:r>
              <a:rPr lang="en-US" sz="3178">
                <a:solidFill>
                  <a:srgbClr val="000000"/>
                </a:solidFill>
                <a:latin typeface="Open Sauce Bold"/>
              </a:rPr>
              <a:t>AI</a:t>
            </a:r>
            <a:r>
              <a:rPr lang="en-US" sz="3178">
                <a:solidFill>
                  <a:srgbClr val="000000"/>
                </a:solidFill>
                <a:latin typeface="Open Sauce"/>
              </a:rPr>
              <a:t> technology.</a:t>
            </a:r>
          </a:p>
          <a:p>
            <a:pPr algn="just">
              <a:lnSpc>
                <a:spcPts val="4450"/>
              </a:lnSpc>
              <a:spcBef>
                <a:spcPct val="0"/>
              </a:spcBef>
            </a:pPr>
            <a:endParaRPr lang="en-US" sz="3178">
              <a:solidFill>
                <a:srgbClr val="000000"/>
              </a:solidFill>
              <a:latin typeface="Open Sauc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90788" y="-508115"/>
            <a:ext cx="19069576" cy="6138409"/>
          </a:xfrm>
          <a:prstGeom prst="rect">
            <a:avLst/>
          </a:prstGeom>
        </p:spPr>
      </p:pic>
      <p:pic>
        <p:nvPicPr>
          <p:cNvPr id="3" name="Picture 3"/>
          <p:cNvPicPr>
            <a:picLocks noChangeAspect="1"/>
          </p:cNvPicPr>
          <p:nvPr/>
        </p:nvPicPr>
        <p:blipFill>
          <a:blip r:embed="rId4"/>
          <a:srcRect/>
          <a:stretch>
            <a:fillRect/>
          </a:stretch>
        </p:blipFill>
        <p:spPr>
          <a:xfrm rot="309068">
            <a:off x="10434984" y="3311763"/>
            <a:ext cx="7000419" cy="4664029"/>
          </a:xfrm>
          <a:prstGeom prst="rect">
            <a:avLst/>
          </a:prstGeom>
        </p:spPr>
      </p:pic>
      <p:grpSp>
        <p:nvGrpSpPr>
          <p:cNvPr id="4" name="Group 4"/>
          <p:cNvGrpSpPr/>
          <p:nvPr/>
        </p:nvGrpSpPr>
        <p:grpSpPr>
          <a:xfrm>
            <a:off x="-1646892" y="9550979"/>
            <a:ext cx="22425679" cy="1624442"/>
            <a:chOff x="0" y="0"/>
            <a:chExt cx="10060796" cy="728771"/>
          </a:xfrm>
        </p:grpSpPr>
        <p:sp>
          <p:nvSpPr>
            <p:cNvPr id="5" name="Freeform 5"/>
            <p:cNvSpPr/>
            <p:nvPr/>
          </p:nvSpPr>
          <p:spPr>
            <a:xfrm>
              <a:off x="0" y="0"/>
              <a:ext cx="10060797" cy="728771"/>
            </a:xfrm>
            <a:custGeom>
              <a:avLst/>
              <a:gdLst/>
              <a:ahLst/>
              <a:cxnLst/>
              <a:rect l="l" t="t" r="r" b="b"/>
              <a:pathLst>
                <a:path w="10060797" h="728771">
                  <a:moveTo>
                    <a:pt x="9936336" y="728771"/>
                  </a:moveTo>
                  <a:lnTo>
                    <a:pt x="124460" y="728771"/>
                  </a:lnTo>
                  <a:cubicBezTo>
                    <a:pt x="55880" y="728771"/>
                    <a:pt x="0" y="672891"/>
                    <a:pt x="0" y="604311"/>
                  </a:cubicBezTo>
                  <a:lnTo>
                    <a:pt x="0" y="124460"/>
                  </a:lnTo>
                  <a:cubicBezTo>
                    <a:pt x="0" y="55880"/>
                    <a:pt x="55880" y="0"/>
                    <a:pt x="124460" y="0"/>
                  </a:cubicBezTo>
                  <a:lnTo>
                    <a:pt x="9936337" y="0"/>
                  </a:lnTo>
                  <a:cubicBezTo>
                    <a:pt x="10004916" y="0"/>
                    <a:pt x="10060797" y="55880"/>
                    <a:pt x="10060797" y="124460"/>
                  </a:cubicBezTo>
                  <a:lnTo>
                    <a:pt x="10060797" y="604311"/>
                  </a:lnTo>
                  <a:cubicBezTo>
                    <a:pt x="10060797" y="672891"/>
                    <a:pt x="10004916" y="728771"/>
                    <a:pt x="9936337" y="728771"/>
                  </a:cubicBezTo>
                  <a:close/>
                </a:path>
              </a:pathLst>
            </a:custGeom>
            <a:solidFill>
              <a:srgbClr val="4E008C"/>
            </a:solidFill>
          </p:spPr>
        </p:sp>
      </p:grpSp>
      <p:sp>
        <p:nvSpPr>
          <p:cNvPr id="6" name="TextBox 6"/>
          <p:cNvSpPr txBox="1"/>
          <p:nvPr/>
        </p:nvSpPr>
        <p:spPr>
          <a:xfrm>
            <a:off x="1704600" y="3177865"/>
            <a:ext cx="8039025" cy="4218723"/>
          </a:xfrm>
          <a:prstGeom prst="rect">
            <a:avLst/>
          </a:prstGeom>
        </p:spPr>
        <p:txBody>
          <a:bodyPr lIns="0" tIns="0" rIns="0" bIns="0" rtlCol="0" anchor="t">
            <a:spAutoFit/>
          </a:bodyPr>
          <a:lstStyle/>
          <a:p>
            <a:pPr>
              <a:lnSpc>
                <a:spcPts val="5996"/>
              </a:lnSpc>
            </a:pPr>
            <a:r>
              <a:rPr lang="en-US" sz="4283">
                <a:solidFill>
                  <a:srgbClr val="FF6A39"/>
                </a:solidFill>
                <a:latin typeface="Inter Bold"/>
              </a:rPr>
              <a:t>Recommendation Systems </a:t>
            </a:r>
          </a:p>
          <a:p>
            <a:pPr>
              <a:lnSpc>
                <a:spcPts val="4596"/>
              </a:lnSpc>
            </a:pPr>
            <a:r>
              <a:rPr lang="en-US" sz="3283">
                <a:solidFill>
                  <a:srgbClr val="000000"/>
                </a:solidFill>
                <a:latin typeface="Inter"/>
              </a:rPr>
              <a:t>are a type of information filtering systems as they improve the quality of search results and provides items that are more relevant to the search item or are realted to the search history of the user.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5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56676" y="2155257"/>
            <a:ext cx="21887884" cy="7200900"/>
          </a:xfrm>
          <a:prstGeom prst="rect">
            <a:avLst/>
          </a:prstGeom>
        </p:spPr>
      </p:pic>
      <p:grpSp>
        <p:nvGrpSpPr>
          <p:cNvPr id="3" name="Group 3"/>
          <p:cNvGrpSpPr/>
          <p:nvPr/>
        </p:nvGrpSpPr>
        <p:grpSpPr>
          <a:xfrm>
            <a:off x="-2476268" y="9550979"/>
            <a:ext cx="22425679" cy="1472042"/>
            <a:chOff x="0" y="0"/>
            <a:chExt cx="10060796" cy="660400"/>
          </a:xfrm>
        </p:grpSpPr>
        <p:sp>
          <p:nvSpPr>
            <p:cNvPr id="4" name="Freeform 4"/>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F6A39"/>
            </a:solidFill>
          </p:spPr>
        </p:sp>
      </p:grpSp>
      <p:pic>
        <p:nvPicPr>
          <p:cNvPr id="5" name="Picture 5"/>
          <p:cNvPicPr>
            <a:picLocks noChangeAspect="1"/>
          </p:cNvPicPr>
          <p:nvPr/>
        </p:nvPicPr>
        <p:blipFill>
          <a:blip r:embed="rId2">
            <a:alphaModFix amt="65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61381">
            <a:off x="-956676" y="-4404241"/>
            <a:ext cx="21887884" cy="7200900"/>
          </a:xfrm>
          <a:prstGeom prst="rect">
            <a:avLst/>
          </a:prstGeom>
        </p:spPr>
      </p:pic>
      <p:grpSp>
        <p:nvGrpSpPr>
          <p:cNvPr id="6" name="Group 6"/>
          <p:cNvGrpSpPr/>
          <p:nvPr/>
        </p:nvGrpSpPr>
        <p:grpSpPr>
          <a:xfrm>
            <a:off x="-1646892" y="9550979"/>
            <a:ext cx="22425679" cy="1624442"/>
            <a:chOff x="0" y="0"/>
            <a:chExt cx="10060796" cy="728771"/>
          </a:xfrm>
        </p:grpSpPr>
        <p:sp>
          <p:nvSpPr>
            <p:cNvPr id="7" name="Freeform 7"/>
            <p:cNvSpPr/>
            <p:nvPr/>
          </p:nvSpPr>
          <p:spPr>
            <a:xfrm>
              <a:off x="0" y="0"/>
              <a:ext cx="10060797" cy="728771"/>
            </a:xfrm>
            <a:custGeom>
              <a:avLst/>
              <a:gdLst/>
              <a:ahLst/>
              <a:cxnLst/>
              <a:rect l="l" t="t" r="r" b="b"/>
              <a:pathLst>
                <a:path w="10060797" h="728771">
                  <a:moveTo>
                    <a:pt x="9936336" y="728771"/>
                  </a:moveTo>
                  <a:lnTo>
                    <a:pt x="124460" y="728771"/>
                  </a:lnTo>
                  <a:cubicBezTo>
                    <a:pt x="55880" y="728771"/>
                    <a:pt x="0" y="672891"/>
                    <a:pt x="0" y="604311"/>
                  </a:cubicBezTo>
                  <a:lnTo>
                    <a:pt x="0" y="124460"/>
                  </a:lnTo>
                  <a:cubicBezTo>
                    <a:pt x="0" y="55880"/>
                    <a:pt x="55880" y="0"/>
                    <a:pt x="124460" y="0"/>
                  </a:cubicBezTo>
                  <a:lnTo>
                    <a:pt x="9936337" y="0"/>
                  </a:lnTo>
                  <a:cubicBezTo>
                    <a:pt x="10004916" y="0"/>
                    <a:pt x="10060797" y="55880"/>
                    <a:pt x="10060797" y="124460"/>
                  </a:cubicBezTo>
                  <a:lnTo>
                    <a:pt x="10060797" y="604311"/>
                  </a:lnTo>
                  <a:cubicBezTo>
                    <a:pt x="10060797" y="672891"/>
                    <a:pt x="10004916" y="728771"/>
                    <a:pt x="9936337" y="728771"/>
                  </a:cubicBezTo>
                  <a:close/>
                </a:path>
              </a:pathLst>
            </a:custGeom>
            <a:solidFill>
              <a:srgbClr val="4E008C"/>
            </a:solidFill>
          </p:spPr>
        </p:sp>
      </p:grpSp>
      <p:sp>
        <p:nvSpPr>
          <p:cNvPr id="8" name="TextBox 8"/>
          <p:cNvSpPr txBox="1"/>
          <p:nvPr/>
        </p:nvSpPr>
        <p:spPr>
          <a:xfrm>
            <a:off x="6469556" y="3679495"/>
            <a:ext cx="15597945" cy="2960162"/>
          </a:xfrm>
          <a:prstGeom prst="rect">
            <a:avLst/>
          </a:prstGeom>
        </p:spPr>
        <p:txBody>
          <a:bodyPr lIns="0" tIns="0" rIns="0" bIns="0" rtlCol="0" anchor="t">
            <a:spAutoFit/>
          </a:bodyPr>
          <a:lstStyle/>
          <a:p>
            <a:pPr algn="ctr">
              <a:lnSpc>
                <a:spcPts val="8342"/>
              </a:lnSpc>
            </a:pPr>
            <a:r>
              <a:rPr lang="en-US" sz="10299">
                <a:solidFill>
                  <a:srgbClr val="4F008C"/>
                </a:solidFill>
                <a:latin typeface="Inter Bold"/>
              </a:rPr>
              <a:t>Stc-</a:t>
            </a:r>
            <a:r>
              <a:rPr lang="en-US" sz="10299">
                <a:solidFill>
                  <a:srgbClr val="FF6A39"/>
                </a:solidFill>
                <a:latin typeface="Inter Bold"/>
              </a:rPr>
              <a:t>tv</a:t>
            </a:r>
          </a:p>
          <a:p>
            <a:pPr algn="ctr">
              <a:lnSpc>
                <a:spcPts val="8342"/>
              </a:lnSpc>
            </a:pPr>
            <a:r>
              <a:rPr lang="en-US" sz="10299">
                <a:solidFill>
                  <a:srgbClr val="4F008C"/>
                </a:solidFill>
                <a:latin typeface="Inter Bold"/>
              </a:rPr>
              <a:t> dataset</a:t>
            </a:r>
          </a:p>
          <a:p>
            <a:pPr algn="ctr">
              <a:lnSpc>
                <a:spcPts val="7680"/>
              </a:lnSpc>
            </a:pPr>
            <a:endParaRPr lang="en-US" sz="10299">
              <a:solidFill>
                <a:srgbClr val="4F008C"/>
              </a:solidFill>
              <a:latin typeface="Inter Bold"/>
            </a:endParaRPr>
          </a:p>
        </p:txBody>
      </p:sp>
      <p:sp>
        <p:nvSpPr>
          <p:cNvPr id="9" name="TextBox 9"/>
          <p:cNvSpPr txBox="1"/>
          <p:nvPr/>
        </p:nvSpPr>
        <p:spPr>
          <a:xfrm>
            <a:off x="1028700" y="2107632"/>
            <a:ext cx="9774899" cy="3789462"/>
          </a:xfrm>
          <a:prstGeom prst="rect">
            <a:avLst/>
          </a:prstGeom>
        </p:spPr>
        <p:txBody>
          <a:bodyPr lIns="0" tIns="0" rIns="0" bIns="0" rtlCol="0" anchor="t">
            <a:spAutoFit/>
          </a:bodyPr>
          <a:lstStyle/>
          <a:p>
            <a:pPr marL="579384" lvl="1" indent="-289692" algn="just">
              <a:lnSpc>
                <a:spcPts val="3757"/>
              </a:lnSpc>
              <a:buFont typeface="Arial"/>
              <a:buChar char="•"/>
            </a:pPr>
            <a:r>
              <a:rPr lang="en-US" sz="2683">
                <a:solidFill>
                  <a:srgbClr val="4F008C"/>
                </a:solidFill>
                <a:latin typeface="Open Sauce Bold"/>
              </a:rPr>
              <a:t>STC</a:t>
            </a:r>
            <a:r>
              <a:rPr lang="en-US" sz="2683">
                <a:solidFill>
                  <a:srgbClr val="000000"/>
                </a:solidFill>
                <a:latin typeface="Open Sauce Bold"/>
              </a:rPr>
              <a:t> </a:t>
            </a:r>
            <a:r>
              <a:rPr lang="en-US" sz="2683">
                <a:solidFill>
                  <a:srgbClr val="000000"/>
                </a:solidFill>
                <a:latin typeface="Open Sauce"/>
              </a:rPr>
              <a:t>website provides the </a:t>
            </a:r>
            <a:r>
              <a:rPr lang="en-US" sz="2683">
                <a:solidFill>
                  <a:srgbClr val="4F008C"/>
                </a:solidFill>
                <a:latin typeface="Open Sauce Bold"/>
              </a:rPr>
              <a:t>STC</a:t>
            </a:r>
            <a:r>
              <a:rPr lang="en-US" sz="2683">
                <a:solidFill>
                  <a:srgbClr val="000000"/>
                </a:solidFill>
                <a:latin typeface="Open Sauce Bold"/>
              </a:rPr>
              <a:t>-</a:t>
            </a:r>
            <a:r>
              <a:rPr lang="en-US" sz="2683">
                <a:solidFill>
                  <a:srgbClr val="FF6A39"/>
                </a:solidFill>
                <a:latin typeface="Open Sauce Bold"/>
              </a:rPr>
              <a:t>TV</a:t>
            </a:r>
            <a:r>
              <a:rPr lang="en-US" sz="2683">
                <a:solidFill>
                  <a:srgbClr val="000000"/>
                </a:solidFill>
                <a:latin typeface="Open Sauce"/>
              </a:rPr>
              <a:t> dataset that was used in this case study</a:t>
            </a:r>
          </a:p>
          <a:p>
            <a:pPr algn="just">
              <a:lnSpc>
                <a:spcPts val="3757"/>
              </a:lnSpc>
            </a:pPr>
            <a:endParaRPr lang="en-US" sz="2683">
              <a:solidFill>
                <a:srgbClr val="000000"/>
              </a:solidFill>
              <a:latin typeface="Open Sauce"/>
            </a:endParaRPr>
          </a:p>
          <a:p>
            <a:pPr marL="579384" lvl="1" indent="-289692" algn="just">
              <a:lnSpc>
                <a:spcPts val="3757"/>
              </a:lnSpc>
              <a:buFont typeface="Arial"/>
              <a:buChar char="•"/>
            </a:pPr>
            <a:r>
              <a:rPr lang="en-US" sz="2683">
                <a:solidFill>
                  <a:srgbClr val="000000"/>
                </a:solidFill>
                <a:latin typeface="Open Sauce"/>
              </a:rPr>
              <a:t> It consists of </a:t>
            </a:r>
            <a:r>
              <a:rPr lang="en-US" sz="2683">
                <a:solidFill>
                  <a:srgbClr val="FF6A39"/>
                </a:solidFill>
                <a:latin typeface="Open Sauce Bold"/>
              </a:rPr>
              <a:t>13</a:t>
            </a:r>
            <a:r>
              <a:rPr lang="en-US" sz="2683">
                <a:solidFill>
                  <a:srgbClr val="000000"/>
                </a:solidFill>
                <a:latin typeface="Open Sauce Bold"/>
              </a:rPr>
              <a:t> columns </a:t>
            </a:r>
            <a:r>
              <a:rPr lang="en-US" sz="2683">
                <a:solidFill>
                  <a:srgbClr val="000000"/>
                </a:solidFill>
                <a:latin typeface="Open Sauce"/>
              </a:rPr>
              <a:t>and </a:t>
            </a:r>
            <a:r>
              <a:rPr lang="en-US" sz="2683">
                <a:solidFill>
                  <a:srgbClr val="FF6A39"/>
                </a:solidFill>
                <a:latin typeface="Open Sauce Bold"/>
              </a:rPr>
              <a:t>3598607</a:t>
            </a:r>
            <a:r>
              <a:rPr lang="en-US" sz="2683">
                <a:solidFill>
                  <a:srgbClr val="000000"/>
                </a:solidFill>
                <a:latin typeface="Open Sauce Bold"/>
              </a:rPr>
              <a:t> rows</a:t>
            </a:r>
          </a:p>
          <a:p>
            <a:pPr algn="just">
              <a:lnSpc>
                <a:spcPts val="3757"/>
              </a:lnSpc>
            </a:pPr>
            <a:endParaRPr lang="en-US" sz="2683">
              <a:solidFill>
                <a:srgbClr val="000000"/>
              </a:solidFill>
              <a:latin typeface="Open Sauce Bold"/>
            </a:endParaRPr>
          </a:p>
          <a:p>
            <a:pPr marL="579384" lvl="1" indent="-289692" algn="just">
              <a:lnSpc>
                <a:spcPts val="3757"/>
              </a:lnSpc>
              <a:buFont typeface="Arial"/>
              <a:buChar char="•"/>
            </a:pPr>
            <a:r>
              <a:rPr lang="en-US" sz="2683">
                <a:solidFill>
                  <a:srgbClr val="000000"/>
                </a:solidFill>
                <a:latin typeface="Open Sauce"/>
              </a:rPr>
              <a:t>We used another dataset from </a:t>
            </a:r>
            <a:r>
              <a:rPr lang="en-US" sz="2683">
                <a:solidFill>
                  <a:srgbClr val="4F008C"/>
                </a:solidFill>
                <a:latin typeface="Open Sauce Bold"/>
              </a:rPr>
              <a:t>STC</a:t>
            </a:r>
            <a:r>
              <a:rPr lang="en-US" sz="2683">
                <a:solidFill>
                  <a:srgbClr val="000000"/>
                </a:solidFill>
                <a:latin typeface="Open Sauce Bold"/>
              </a:rPr>
              <a:t>-</a:t>
            </a:r>
            <a:r>
              <a:rPr lang="en-US" sz="2683">
                <a:solidFill>
                  <a:srgbClr val="FF6A39"/>
                </a:solidFill>
                <a:latin typeface="Open Sauce Bold"/>
              </a:rPr>
              <a:t>TV</a:t>
            </a:r>
            <a:r>
              <a:rPr lang="en-US" sz="2683">
                <a:solidFill>
                  <a:srgbClr val="000000"/>
                </a:solidFill>
                <a:latin typeface="Open Sauce Bold"/>
              </a:rPr>
              <a:t> </a:t>
            </a:r>
            <a:r>
              <a:rPr lang="en-US" sz="2683">
                <a:solidFill>
                  <a:srgbClr val="000000"/>
                </a:solidFill>
                <a:latin typeface="Open Sauce"/>
              </a:rPr>
              <a:t>that had the same columns but with an additional column called "</a:t>
            </a:r>
            <a:r>
              <a:rPr lang="en-US" sz="2683">
                <a:solidFill>
                  <a:srgbClr val="4F008C"/>
                </a:solidFill>
                <a:latin typeface="Open Sauce"/>
              </a:rPr>
              <a:t>rating</a:t>
            </a:r>
            <a:r>
              <a:rPr lang="en-US" sz="2683">
                <a:solidFill>
                  <a:srgbClr val="000000"/>
                </a:solidFill>
                <a:latin typeface="Open Sauce"/>
              </a:rPr>
              <a:t>" and it had </a:t>
            </a:r>
            <a:r>
              <a:rPr lang="en-US" sz="2683">
                <a:solidFill>
                  <a:srgbClr val="FF6A39"/>
                </a:solidFill>
                <a:latin typeface="Open Sauce Bold"/>
              </a:rPr>
              <a:t>1048575</a:t>
            </a:r>
            <a:r>
              <a:rPr lang="en-US" sz="2683">
                <a:solidFill>
                  <a:srgbClr val="000000"/>
                </a:solidFill>
                <a:latin typeface="Open Sauce"/>
              </a:rPr>
              <a:t> </a:t>
            </a:r>
            <a:r>
              <a:rPr lang="en-US" sz="2683">
                <a:solidFill>
                  <a:srgbClr val="000000"/>
                </a:solidFill>
                <a:latin typeface="Open Sauce Bold"/>
              </a:rPr>
              <a:t>rows</a:t>
            </a:r>
          </a:p>
        </p:txBody>
      </p:sp>
      <p:sp>
        <p:nvSpPr>
          <p:cNvPr id="10" name="TextBox 10"/>
          <p:cNvSpPr txBox="1"/>
          <p:nvPr/>
        </p:nvSpPr>
        <p:spPr>
          <a:xfrm>
            <a:off x="1028700" y="6100006"/>
            <a:ext cx="2578771" cy="2837053"/>
          </a:xfrm>
          <a:prstGeom prst="rect">
            <a:avLst/>
          </a:prstGeom>
        </p:spPr>
        <p:txBody>
          <a:bodyPr lIns="0" tIns="0" rIns="0" bIns="0" rtlCol="0" anchor="t">
            <a:spAutoFit/>
          </a:bodyPr>
          <a:lstStyle/>
          <a:p>
            <a:pPr marL="578611" lvl="1" indent="-289306">
              <a:lnSpc>
                <a:spcPts val="3751"/>
              </a:lnSpc>
              <a:buFont typeface="Arial"/>
              <a:buChar char="•"/>
            </a:pPr>
            <a:r>
              <a:rPr lang="en-US" sz="2679">
                <a:solidFill>
                  <a:srgbClr val="000000"/>
                </a:solidFill>
                <a:latin typeface="Open Sauce"/>
              </a:rPr>
              <a:t>Columns :</a:t>
            </a:r>
          </a:p>
          <a:p>
            <a:pPr>
              <a:lnSpc>
                <a:spcPts val="3751"/>
              </a:lnSpc>
            </a:pPr>
            <a:endParaRPr lang="en-US" sz="2679">
              <a:solidFill>
                <a:srgbClr val="000000"/>
              </a:solidFill>
              <a:latin typeface="Open Sauce"/>
            </a:endParaRPr>
          </a:p>
          <a:p>
            <a:pPr>
              <a:lnSpc>
                <a:spcPts val="3751"/>
              </a:lnSpc>
            </a:pPr>
            <a:endParaRPr lang="en-US" sz="2679">
              <a:solidFill>
                <a:srgbClr val="000000"/>
              </a:solidFill>
              <a:latin typeface="Open Sauce"/>
            </a:endParaRPr>
          </a:p>
          <a:p>
            <a:pPr>
              <a:lnSpc>
                <a:spcPts val="3751"/>
              </a:lnSpc>
            </a:pPr>
            <a:endParaRPr lang="en-US" sz="2679">
              <a:solidFill>
                <a:srgbClr val="000000"/>
              </a:solidFill>
              <a:latin typeface="Open Sauce"/>
            </a:endParaRPr>
          </a:p>
          <a:p>
            <a:pPr>
              <a:lnSpc>
                <a:spcPts val="3751"/>
              </a:lnSpc>
            </a:pPr>
            <a:endParaRPr lang="en-US" sz="2679">
              <a:solidFill>
                <a:srgbClr val="000000"/>
              </a:solidFill>
              <a:latin typeface="Open Sauce"/>
            </a:endParaRPr>
          </a:p>
          <a:p>
            <a:pPr>
              <a:lnSpc>
                <a:spcPts val="3751"/>
              </a:lnSpc>
            </a:pPr>
            <a:endParaRPr lang="en-US" sz="2679">
              <a:solidFill>
                <a:srgbClr val="000000"/>
              </a:solidFill>
              <a:latin typeface="Open Sauce"/>
            </a:endParaRPr>
          </a:p>
        </p:txBody>
      </p:sp>
      <p:sp>
        <p:nvSpPr>
          <p:cNvPr id="11" name="TextBox 11"/>
          <p:cNvSpPr txBox="1"/>
          <p:nvPr/>
        </p:nvSpPr>
        <p:spPr>
          <a:xfrm>
            <a:off x="1817179" y="6601557"/>
            <a:ext cx="7748768" cy="1579880"/>
          </a:xfrm>
          <a:prstGeom prst="rect">
            <a:avLst/>
          </a:prstGeom>
        </p:spPr>
        <p:txBody>
          <a:bodyPr lIns="0" tIns="0" rIns="0" bIns="0" rtlCol="0" anchor="t">
            <a:spAutoFit/>
          </a:bodyPr>
          <a:lstStyle/>
          <a:p>
            <a:pPr>
              <a:lnSpc>
                <a:spcPts val="3220"/>
              </a:lnSpc>
              <a:spcBef>
                <a:spcPct val="0"/>
              </a:spcBef>
            </a:pPr>
            <a:r>
              <a:rPr lang="en-US" sz="2300">
                <a:solidFill>
                  <a:srgbClr val="000000"/>
                </a:solidFill>
                <a:latin typeface="Open Sauce"/>
              </a:rPr>
              <a:t>User_id_maped, Date, Program_name, Duration_seconds, Program_class, Season, Episode,</a:t>
            </a:r>
          </a:p>
          <a:p>
            <a:pPr>
              <a:lnSpc>
                <a:spcPts val="3220"/>
              </a:lnSpc>
              <a:spcBef>
                <a:spcPct val="0"/>
              </a:spcBef>
            </a:pPr>
            <a:r>
              <a:rPr lang="en-US" sz="2300">
                <a:solidFill>
                  <a:srgbClr val="000000"/>
                </a:solidFill>
                <a:latin typeface="Open Sauce"/>
              </a:rPr>
              <a:t>Program_desc, Preogram genre, Series_title, HD, Original_name , rating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76268" y="-919592"/>
            <a:ext cx="22425679" cy="1472042"/>
            <a:chOff x="0" y="0"/>
            <a:chExt cx="10060796" cy="660400"/>
          </a:xfrm>
        </p:grpSpPr>
        <p:sp>
          <p:nvSpPr>
            <p:cNvPr id="3" name="Freeform 3"/>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F1F1F1">
                <a:alpha val="63922"/>
              </a:srgbClr>
            </a:solidFill>
          </p:spPr>
        </p:sp>
      </p:grpSp>
      <p:grpSp>
        <p:nvGrpSpPr>
          <p:cNvPr id="4" name="Group 4"/>
          <p:cNvGrpSpPr/>
          <p:nvPr/>
        </p:nvGrpSpPr>
        <p:grpSpPr>
          <a:xfrm>
            <a:off x="-2323868" y="-767192"/>
            <a:ext cx="22425679" cy="1472042"/>
            <a:chOff x="0" y="0"/>
            <a:chExt cx="10060796" cy="660400"/>
          </a:xfrm>
        </p:grpSpPr>
        <p:sp>
          <p:nvSpPr>
            <p:cNvPr id="5" name="Freeform 5"/>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grpSp>
        <p:nvGrpSpPr>
          <p:cNvPr id="6" name="Group 6"/>
          <p:cNvGrpSpPr/>
          <p:nvPr/>
        </p:nvGrpSpPr>
        <p:grpSpPr>
          <a:xfrm>
            <a:off x="-2171468" y="-614792"/>
            <a:ext cx="22425679" cy="1472042"/>
            <a:chOff x="0" y="0"/>
            <a:chExt cx="10060796" cy="660400"/>
          </a:xfrm>
        </p:grpSpPr>
        <p:sp>
          <p:nvSpPr>
            <p:cNvPr id="7" name="Freeform 7"/>
            <p:cNvSpPr/>
            <p:nvPr/>
          </p:nvSpPr>
          <p:spPr>
            <a:xfrm>
              <a:off x="0" y="0"/>
              <a:ext cx="10060797" cy="660400"/>
            </a:xfrm>
            <a:custGeom>
              <a:avLst/>
              <a:gdLst/>
              <a:ahLst/>
              <a:cxnLst/>
              <a:rect l="l" t="t" r="r" b="b"/>
              <a:pathLst>
                <a:path w="10060797" h="660400">
                  <a:moveTo>
                    <a:pt x="9936336" y="660400"/>
                  </a:moveTo>
                  <a:lnTo>
                    <a:pt x="124460" y="660400"/>
                  </a:lnTo>
                  <a:cubicBezTo>
                    <a:pt x="55880" y="660400"/>
                    <a:pt x="0" y="604520"/>
                    <a:pt x="0" y="535940"/>
                  </a:cubicBezTo>
                  <a:lnTo>
                    <a:pt x="0" y="124460"/>
                  </a:lnTo>
                  <a:cubicBezTo>
                    <a:pt x="0" y="55880"/>
                    <a:pt x="55880" y="0"/>
                    <a:pt x="124460" y="0"/>
                  </a:cubicBezTo>
                  <a:lnTo>
                    <a:pt x="9936337" y="0"/>
                  </a:lnTo>
                  <a:cubicBezTo>
                    <a:pt x="10004916" y="0"/>
                    <a:pt x="10060797" y="55880"/>
                    <a:pt x="10060797" y="124460"/>
                  </a:cubicBezTo>
                  <a:lnTo>
                    <a:pt x="10060797" y="535940"/>
                  </a:lnTo>
                  <a:cubicBezTo>
                    <a:pt x="10060797" y="604520"/>
                    <a:pt x="10004916" y="660400"/>
                    <a:pt x="9936337" y="660400"/>
                  </a:cubicBezTo>
                  <a:close/>
                </a:path>
              </a:pathLst>
            </a:custGeom>
            <a:solidFill>
              <a:srgbClr val="4E008C"/>
            </a:solidFill>
          </p:spPr>
        </p:sp>
      </p:grpSp>
      <p:pic>
        <p:nvPicPr>
          <p:cNvPr id="8" name="Picture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673781" y="-6480543"/>
            <a:ext cx="7337793" cy="7337793"/>
          </a:xfrm>
          <a:prstGeom prst="rect">
            <a:avLst/>
          </a:prstGeom>
        </p:spPr>
      </p:pic>
      <p:pic>
        <p:nvPicPr>
          <p:cNvPr id="9" name="Picture 9"/>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704850"/>
            <a:ext cx="19069576" cy="6138409"/>
          </a:xfrm>
          <a:prstGeom prst="rect">
            <a:avLst/>
          </a:prstGeom>
        </p:spPr>
      </p:pic>
      <p:sp>
        <p:nvSpPr>
          <p:cNvPr id="10" name="TextBox 10"/>
          <p:cNvSpPr txBox="1"/>
          <p:nvPr/>
        </p:nvSpPr>
        <p:spPr>
          <a:xfrm>
            <a:off x="3859436" y="6986134"/>
            <a:ext cx="10569128" cy="1485900"/>
          </a:xfrm>
          <a:prstGeom prst="rect">
            <a:avLst/>
          </a:prstGeom>
        </p:spPr>
        <p:txBody>
          <a:bodyPr lIns="0" tIns="0" rIns="0" bIns="0" rtlCol="0" anchor="t">
            <a:spAutoFit/>
          </a:bodyPr>
          <a:lstStyle/>
          <a:p>
            <a:pPr algn="ctr">
              <a:lnSpc>
                <a:spcPts val="11627"/>
              </a:lnSpc>
            </a:pPr>
            <a:r>
              <a:rPr lang="en-US" sz="9689">
                <a:solidFill>
                  <a:srgbClr val="4F008C"/>
                </a:solidFill>
                <a:latin typeface="Inter Bold"/>
              </a:rPr>
              <a:t>Dashboard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604</Words>
  <Application>Microsoft Office PowerPoint</Application>
  <PresentationFormat>Custom</PresentationFormat>
  <Paragraphs>93</Paragraphs>
  <Slides>27</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Inter</vt:lpstr>
      <vt:lpstr>Inter Bold</vt:lpstr>
      <vt:lpstr>Open Sans</vt:lpstr>
      <vt:lpstr>Arial</vt:lpstr>
      <vt:lpstr>Open Sauce</vt:lpstr>
      <vt:lpstr>Open Sauce Bold</vt:lpstr>
      <vt:lpstr>Calibri</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MLCapstone Project Stc-tv</dc:title>
  <dc:creator>Mahmoud Alhassan</dc:creator>
  <cp:lastModifiedBy>mahmoud alhassan</cp:lastModifiedBy>
  <cp:revision>2</cp:revision>
  <dcterms:created xsi:type="dcterms:W3CDTF">2006-08-16T00:00:00Z</dcterms:created>
  <dcterms:modified xsi:type="dcterms:W3CDTF">2022-11-19T22:01:25Z</dcterms:modified>
  <dc:identifier>DAFRwr6nsKQ</dc:identifier>
</cp:coreProperties>
</file>

<file path=docProps/thumbnail.jpeg>
</file>